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notesMasterIdLst>
    <p:notesMasterId r:id="rId24"/>
  </p:notesMasterIdLst>
  <p:sldSz cx="14630400" cy="8229600"/>
  <p:notesSz cx="8229600" cy="14630400"/>
  <p:embeddedFontLst>
    <p:embeddedFont>
      <p:font typeface="Roboto Slab"/>
      <p:regular r:id="rId29"/>
    </p:embeddedFont>
    <p:embeddedFont>
      <p:font typeface="Roboto Slab"/>
      <p:regular r:id="rId30"/>
    </p:embeddedFont>
    <p:embeddedFont>
      <p:font typeface="Roboto"/>
      <p:regular r:id="rId31"/>
    </p:embeddedFont>
    <p:embeddedFont>
      <p:font typeface="Roboto"/>
      <p:regular r:id="rId32"/>
    </p:embeddedFont>
    <p:embeddedFont>
      <p:font typeface="Roboto"/>
      <p:regular r:id="rId33"/>
    </p:embeddedFont>
    <p:embeddedFont>
      <p:font typeface="Roboto"/>
      <p:regular r:id="rId3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29" Type="http://schemas.openxmlformats.org/officeDocument/2006/relationships/font" Target="fonts/font1.fntdata"/><Relationship Id="rId30" Type="http://schemas.openxmlformats.org/officeDocument/2006/relationships/font" Target="fonts/font2.fntdata"/><Relationship Id="rId31" Type="http://schemas.openxmlformats.org/officeDocument/2006/relationships/font" Target="fonts/font3.fntdata"/><Relationship Id="rId32" Type="http://schemas.openxmlformats.org/officeDocument/2006/relationships/font" Target="fonts/font4.fntdata"/><Relationship Id="rId33" Type="http://schemas.openxmlformats.org/officeDocument/2006/relationships/font" Target="fonts/font5.fntdata"/><Relationship Id="rId34"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rouplens.org/datasets/movielens/latest/" TargetMode="External"/><Relationship Id="rId1" Type="http://schemas.openxmlformats.org/officeDocument/2006/relationships/image" Target="../media/image-1-1.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15.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slideLayout" Target="../slideLayouts/slideLayout22.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hyperlink" Target="https://github.com/CollinsNyatundo/test1/blob/main/index.ipynb" TargetMode="External"/><Relationship Id="rId2" Type="http://schemas.openxmlformats.org/officeDocument/2006/relationships/image" Target="../media/image-7-1.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46283"/>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MovieLens Recommendation System Project</a:t>
            </a:r>
            <a:endParaRPr lang="en-US" sz="3900" dirty="0"/>
          </a:p>
        </p:txBody>
      </p:sp>
      <p:sp>
        <p:nvSpPr>
          <p:cNvPr id="4" name="Text 1"/>
          <p:cNvSpPr/>
          <p:nvPr/>
        </p:nvSpPr>
        <p:spPr>
          <a:xfrm>
            <a:off x="6280190" y="4184094"/>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Presented by Group 1</a:t>
            </a:r>
            <a:endParaRPr lang="en-US" sz="1550" dirty="0"/>
          </a:p>
        </p:txBody>
      </p:sp>
      <p:sp>
        <p:nvSpPr>
          <p:cNvPr id="5" name="Text 2"/>
          <p:cNvSpPr/>
          <p:nvPr/>
        </p:nvSpPr>
        <p:spPr>
          <a:xfrm>
            <a:off x="6280190" y="4724876"/>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July 2025</a:t>
            </a:r>
            <a:endParaRPr lang="en-US" sz="1550" dirty="0"/>
          </a:p>
        </p:txBody>
      </p:sp>
      <p:sp>
        <p:nvSpPr>
          <p:cNvPr id="6" name="Text 3"/>
          <p:cNvSpPr/>
          <p:nvPr/>
        </p:nvSpPr>
        <p:spPr>
          <a:xfrm>
            <a:off x="6280190" y="5265658"/>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Data sourced from: ​</a:t>
            </a:r>
            <a:pPr algn="l" indent="0" marL="0">
              <a:lnSpc>
                <a:spcPts val="2500"/>
              </a:lnSpc>
              <a:buNone/>
            </a:pPr>
            <a:r>
              <a:rPr lang="en-US" sz="1550" u="sng" dirty="0">
                <a:solidFill>
                  <a:srgbClr val="66A8EE"/>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GroupLens</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68962"/>
          </a:xfrm>
          <a:prstGeom prst="rect">
            <a:avLst/>
          </a:prstGeom>
        </p:spPr>
      </p:pic>
      <p:sp>
        <p:nvSpPr>
          <p:cNvPr id="3" name="Text 0"/>
          <p:cNvSpPr/>
          <p:nvPr/>
        </p:nvSpPr>
        <p:spPr>
          <a:xfrm>
            <a:off x="694015" y="2742367"/>
            <a:ext cx="8045887" cy="542330"/>
          </a:xfrm>
          <a:prstGeom prst="rect">
            <a:avLst/>
          </a:prstGeom>
          <a:noFill/>
          <a:ln/>
        </p:spPr>
        <p:txBody>
          <a:bodyPr wrap="none" lIns="0" tIns="0" rIns="0" bIns="0" rtlCol="0" anchor="t"/>
          <a:lstStyle/>
          <a:p>
            <a:pPr algn="l" indent="0" marL="0">
              <a:lnSpc>
                <a:spcPts val="4250"/>
              </a:lnSpc>
              <a:buNone/>
            </a:pPr>
            <a:r>
              <a:rPr lang="en-US" sz="3400" dirty="0">
                <a:solidFill>
                  <a:srgbClr val="76B9FF"/>
                </a:solidFill>
                <a:latin typeface="Roboto Slab" pitchFamily="34" charset="0"/>
                <a:ea typeface="Roboto Slab" pitchFamily="34" charset="-122"/>
                <a:cs typeface="Roboto Slab" pitchFamily="34" charset="-120"/>
              </a:rPr>
              <a:t>Content-Based &amp; Collaborative Filtering</a:t>
            </a:r>
            <a:endParaRPr lang="en-US" sz="3400" dirty="0"/>
          </a:p>
        </p:txBody>
      </p:sp>
      <p:sp>
        <p:nvSpPr>
          <p:cNvPr id="4" name="Text 1"/>
          <p:cNvSpPr/>
          <p:nvPr/>
        </p:nvSpPr>
        <p:spPr>
          <a:xfrm>
            <a:off x="694015" y="3718441"/>
            <a:ext cx="6409492" cy="650558"/>
          </a:xfrm>
          <a:prstGeom prst="rect">
            <a:avLst/>
          </a:prstGeom>
          <a:noFill/>
          <a:ln/>
        </p:spPr>
        <p:txBody>
          <a:bodyPr wrap="square" lIns="0" tIns="0" rIns="0" bIns="0" rtlCol="0" anchor="t"/>
          <a:lstStyle/>
          <a:p>
            <a:pPr algn="l" indent="0" marL="0">
              <a:lnSpc>
                <a:spcPts val="2550"/>
              </a:lnSpc>
              <a:buNone/>
            </a:pPr>
            <a:r>
              <a:rPr lang="en-US" sz="2000" dirty="0">
                <a:solidFill>
                  <a:srgbClr val="76B9FF"/>
                </a:solidFill>
                <a:latin typeface="Roboto Slab" pitchFamily="34" charset="0"/>
                <a:ea typeface="Roboto Slab" pitchFamily="34" charset="-122"/>
                <a:cs typeface="Roboto Slab" pitchFamily="34" charset="-120"/>
              </a:rPr>
              <a:t>Content-Based Filtering: The "What You Like" Approach</a:t>
            </a:r>
            <a:endParaRPr lang="en-US" sz="2000" dirty="0"/>
          </a:p>
        </p:txBody>
      </p:sp>
      <p:sp>
        <p:nvSpPr>
          <p:cNvPr id="5" name="Text 2"/>
          <p:cNvSpPr/>
          <p:nvPr/>
        </p:nvSpPr>
        <p:spPr>
          <a:xfrm>
            <a:off x="694015" y="4542473"/>
            <a:ext cx="6409492" cy="555069"/>
          </a:xfrm>
          <a:prstGeom prst="rect">
            <a:avLst/>
          </a:prstGeom>
          <a:noFill/>
          <a:ln/>
        </p:spPr>
        <p:txBody>
          <a:bodyPr wrap="square" lIns="0" tIns="0" rIns="0" bIns="0" rtlCol="0" anchor="t"/>
          <a:lstStyle/>
          <a:p>
            <a:pPr algn="l" indent="0" marL="0">
              <a:lnSpc>
                <a:spcPts val="2150"/>
              </a:lnSpc>
              <a:buNone/>
            </a:pPr>
            <a:r>
              <a:rPr lang="en-US" sz="1350" dirty="0">
                <a:solidFill>
                  <a:srgbClr val="D6E5EF"/>
                </a:solidFill>
                <a:latin typeface="Roboto" pitchFamily="34" charset="0"/>
                <a:ea typeface="Roboto" pitchFamily="34" charset="-122"/>
                <a:cs typeface="Roboto" pitchFamily="34" charset="-120"/>
              </a:rPr>
              <a:t>This method recommends movies based on what you've enjoyed before. Think of it like a personalized movie expert who knows your specific tastes:</a:t>
            </a:r>
            <a:endParaRPr lang="en-US" sz="1350" dirty="0"/>
          </a:p>
        </p:txBody>
      </p:sp>
      <p:sp>
        <p:nvSpPr>
          <p:cNvPr id="6" name="Text 3"/>
          <p:cNvSpPr/>
          <p:nvPr/>
        </p:nvSpPr>
        <p:spPr>
          <a:xfrm>
            <a:off x="694015" y="5253633"/>
            <a:ext cx="6409492" cy="555069"/>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D6E5EF"/>
                </a:solidFill>
                <a:latin typeface="Roboto" pitchFamily="34" charset="0"/>
                <a:ea typeface="Roboto" pitchFamily="34" charset="-122"/>
                <a:cs typeface="Roboto" pitchFamily="34" charset="-120"/>
              </a:rPr>
              <a:t>It learns your preferences:</a:t>
            </a:r>
            <a:pPr algn="l" indent="0" marL="0">
              <a:lnSpc>
                <a:spcPts val="2150"/>
              </a:lnSpc>
              <a:buNone/>
            </a:pPr>
            <a:r>
              <a:rPr lang="en-US" sz="1350" dirty="0">
                <a:solidFill>
                  <a:srgbClr val="D6E5EF"/>
                </a:solidFill>
                <a:latin typeface="Roboto" pitchFamily="34" charset="0"/>
                <a:ea typeface="Roboto" pitchFamily="34" charset="-122"/>
                <a:cs typeface="Roboto" pitchFamily="34" charset="-120"/>
              </a:rPr>
              <a:t> By looking at details like genres (comedy, action), tags (sci-fi, romance), and even actors or directors you've enjoyed.</a:t>
            </a:r>
            <a:endParaRPr lang="en-US" sz="1350" dirty="0"/>
          </a:p>
        </p:txBody>
      </p:sp>
      <p:sp>
        <p:nvSpPr>
          <p:cNvPr id="7" name="Text 4"/>
          <p:cNvSpPr/>
          <p:nvPr/>
        </p:nvSpPr>
        <p:spPr>
          <a:xfrm>
            <a:off x="694015" y="5869424"/>
            <a:ext cx="6409492" cy="555069"/>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D6E5EF"/>
                </a:solidFill>
                <a:latin typeface="Roboto" pitchFamily="34" charset="0"/>
                <a:ea typeface="Roboto" pitchFamily="34" charset="-122"/>
                <a:cs typeface="Roboto" pitchFamily="34" charset="-120"/>
              </a:rPr>
              <a:t>Builds your "taste profile":</a:t>
            </a:r>
            <a:pPr algn="l" indent="0" marL="0">
              <a:lnSpc>
                <a:spcPts val="2150"/>
              </a:lnSpc>
              <a:buNone/>
            </a:pPr>
            <a:r>
              <a:rPr lang="en-US" sz="1350" dirty="0">
                <a:solidFill>
                  <a:srgbClr val="D6E5EF"/>
                </a:solidFill>
                <a:latin typeface="Roboto" pitchFamily="34" charset="0"/>
                <a:ea typeface="Roboto" pitchFamily="34" charset="-122"/>
                <a:cs typeface="Roboto" pitchFamily="34" charset="-120"/>
              </a:rPr>
              <a:t> It creates a unique profile of what you like based on your viewing history.</a:t>
            </a:r>
            <a:endParaRPr lang="en-US" sz="1350" dirty="0"/>
          </a:p>
        </p:txBody>
      </p:sp>
      <p:sp>
        <p:nvSpPr>
          <p:cNvPr id="8" name="Text 5"/>
          <p:cNvSpPr/>
          <p:nvPr/>
        </p:nvSpPr>
        <p:spPr>
          <a:xfrm>
            <a:off x="694015" y="6485215"/>
            <a:ext cx="6409492" cy="832604"/>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D6E5EF"/>
                </a:solidFill>
                <a:latin typeface="Roboto" pitchFamily="34" charset="0"/>
                <a:ea typeface="Roboto" pitchFamily="34" charset="-122"/>
                <a:cs typeface="Roboto" pitchFamily="34" charset="-120"/>
              </a:rPr>
              <a:t>Finds similar movies:</a:t>
            </a:r>
            <a:pPr algn="l" indent="0" marL="0">
              <a:lnSpc>
                <a:spcPts val="2150"/>
              </a:lnSpc>
              <a:buNone/>
            </a:pPr>
            <a:r>
              <a:rPr lang="en-US" sz="1350" dirty="0">
                <a:solidFill>
                  <a:srgbClr val="D6E5EF"/>
                </a:solidFill>
                <a:latin typeface="Roboto" pitchFamily="34" charset="0"/>
                <a:ea typeface="Roboto" pitchFamily="34" charset="-122"/>
                <a:cs typeface="Roboto" pitchFamily="34" charset="-120"/>
              </a:rPr>
              <a:t> This approach is great for suggesting movies that are very similar in style or theme to what you already watch. If you like action, it will suggest more action!</a:t>
            </a:r>
            <a:endParaRPr lang="en-US" sz="1350" dirty="0"/>
          </a:p>
        </p:txBody>
      </p:sp>
      <p:sp>
        <p:nvSpPr>
          <p:cNvPr id="9" name="Text 6"/>
          <p:cNvSpPr/>
          <p:nvPr/>
        </p:nvSpPr>
        <p:spPr>
          <a:xfrm>
            <a:off x="7534513" y="3718441"/>
            <a:ext cx="6409492" cy="650558"/>
          </a:xfrm>
          <a:prstGeom prst="rect">
            <a:avLst/>
          </a:prstGeom>
          <a:noFill/>
          <a:ln/>
        </p:spPr>
        <p:txBody>
          <a:bodyPr wrap="square" lIns="0" tIns="0" rIns="0" bIns="0" rtlCol="0" anchor="t"/>
          <a:lstStyle/>
          <a:p>
            <a:pPr algn="l" indent="0" marL="0">
              <a:lnSpc>
                <a:spcPts val="2550"/>
              </a:lnSpc>
              <a:buNone/>
            </a:pPr>
            <a:r>
              <a:rPr lang="en-US" sz="2000" dirty="0">
                <a:solidFill>
                  <a:srgbClr val="76B9FF"/>
                </a:solidFill>
                <a:latin typeface="Roboto Slab" pitchFamily="34" charset="0"/>
                <a:ea typeface="Roboto Slab" pitchFamily="34" charset="-122"/>
                <a:cs typeface="Roboto Slab" pitchFamily="34" charset="-120"/>
              </a:rPr>
              <a:t>Collaborative Filtering: The "What Others Like" Approach</a:t>
            </a:r>
            <a:endParaRPr lang="en-US" sz="2000" dirty="0"/>
          </a:p>
        </p:txBody>
      </p:sp>
      <p:sp>
        <p:nvSpPr>
          <p:cNvPr id="10" name="Text 7"/>
          <p:cNvSpPr/>
          <p:nvPr/>
        </p:nvSpPr>
        <p:spPr>
          <a:xfrm>
            <a:off x="7534513" y="4542473"/>
            <a:ext cx="6409492" cy="832604"/>
          </a:xfrm>
          <a:prstGeom prst="rect">
            <a:avLst/>
          </a:prstGeom>
          <a:noFill/>
          <a:ln/>
        </p:spPr>
        <p:txBody>
          <a:bodyPr wrap="square" lIns="0" tIns="0" rIns="0" bIns="0" rtlCol="0" anchor="t"/>
          <a:lstStyle/>
          <a:p>
            <a:pPr algn="l" indent="0" marL="0">
              <a:lnSpc>
                <a:spcPts val="2150"/>
              </a:lnSpc>
              <a:buNone/>
            </a:pPr>
            <a:r>
              <a:rPr lang="en-US" sz="1350" dirty="0">
                <a:solidFill>
                  <a:srgbClr val="D6E5EF"/>
                </a:solidFill>
                <a:latin typeface="Roboto" pitchFamily="34" charset="0"/>
                <a:ea typeface="Roboto" pitchFamily="34" charset="-122"/>
                <a:cs typeface="Roboto" pitchFamily="34" charset="-120"/>
              </a:rPr>
              <a:t>This method recommends movies by tapping into the preferences of other users or finding patterns in how movies are rated across the whole community. It's like getting recommendations from friends with great taste:</a:t>
            </a:r>
            <a:endParaRPr lang="en-US" sz="1350" dirty="0"/>
          </a:p>
        </p:txBody>
      </p:sp>
      <p:sp>
        <p:nvSpPr>
          <p:cNvPr id="11" name="Text 8"/>
          <p:cNvSpPr/>
          <p:nvPr/>
        </p:nvSpPr>
        <p:spPr>
          <a:xfrm>
            <a:off x="7534513" y="5531168"/>
            <a:ext cx="6409492" cy="555069"/>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D6E5EF"/>
                </a:solidFill>
                <a:latin typeface="Roboto" pitchFamily="34" charset="0"/>
                <a:ea typeface="Roboto" pitchFamily="34" charset="-122"/>
                <a:cs typeface="Roboto" pitchFamily="34" charset="-120"/>
              </a:rPr>
              <a:t>User-based:</a:t>
            </a:r>
            <a:pPr algn="l" indent="0" marL="0">
              <a:lnSpc>
                <a:spcPts val="2150"/>
              </a:lnSpc>
              <a:buNone/>
            </a:pPr>
            <a:r>
              <a:rPr lang="en-US" sz="1350" dirty="0">
                <a:solidFill>
                  <a:srgbClr val="D6E5EF"/>
                </a:solidFill>
                <a:latin typeface="Roboto" pitchFamily="34" charset="0"/>
                <a:ea typeface="Roboto" pitchFamily="34" charset="-122"/>
                <a:cs typeface="Roboto" pitchFamily="34" charset="-120"/>
              </a:rPr>
              <a:t> "People who watch movies like you do also loved these!" It finds users with similar viewing habits and suggests what they enjoyed.</a:t>
            </a:r>
            <a:endParaRPr lang="en-US" sz="1350" dirty="0"/>
          </a:p>
        </p:txBody>
      </p:sp>
      <p:sp>
        <p:nvSpPr>
          <p:cNvPr id="12" name="Text 9"/>
          <p:cNvSpPr/>
          <p:nvPr/>
        </p:nvSpPr>
        <p:spPr>
          <a:xfrm>
            <a:off x="7534513" y="6146959"/>
            <a:ext cx="6409492" cy="555069"/>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D6E5EF"/>
                </a:solidFill>
                <a:latin typeface="Roboto" pitchFamily="34" charset="0"/>
                <a:ea typeface="Roboto" pitchFamily="34" charset="-122"/>
                <a:cs typeface="Roboto" pitchFamily="34" charset="-120"/>
              </a:rPr>
              <a:t>Item-based:</a:t>
            </a:r>
            <a:pPr algn="l" indent="0" marL="0">
              <a:lnSpc>
                <a:spcPts val="2150"/>
              </a:lnSpc>
              <a:buNone/>
            </a:pPr>
            <a:r>
              <a:rPr lang="en-US" sz="1350" dirty="0">
                <a:solidFill>
                  <a:srgbClr val="D6E5EF"/>
                </a:solidFill>
                <a:latin typeface="Roboto" pitchFamily="34" charset="0"/>
                <a:ea typeface="Roboto" pitchFamily="34" charset="-122"/>
                <a:cs typeface="Roboto" pitchFamily="34" charset="-120"/>
              </a:rPr>
              <a:t> "If you liked this movie, you might also like these others." It identifies movies that are frequently rated similarly by many users.</a:t>
            </a:r>
            <a:endParaRPr lang="en-US" sz="1350" dirty="0"/>
          </a:p>
        </p:txBody>
      </p:sp>
      <p:sp>
        <p:nvSpPr>
          <p:cNvPr id="13" name="Text 10"/>
          <p:cNvSpPr/>
          <p:nvPr/>
        </p:nvSpPr>
        <p:spPr>
          <a:xfrm>
            <a:off x="7534513" y="6762750"/>
            <a:ext cx="6409492" cy="832604"/>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D6E5EF"/>
                </a:solidFill>
                <a:latin typeface="Roboto" pitchFamily="34" charset="0"/>
                <a:ea typeface="Roboto" pitchFamily="34" charset="-122"/>
                <a:cs typeface="Roboto" pitchFamily="34" charset="-120"/>
              </a:rPr>
              <a:t>Discovers surprising gems:</a:t>
            </a:r>
            <a:pPr algn="l" indent="0" marL="0">
              <a:lnSpc>
                <a:spcPts val="2150"/>
              </a:lnSpc>
              <a:buNone/>
            </a:pPr>
            <a:r>
              <a:rPr lang="en-US" sz="1350" dirty="0">
                <a:solidFill>
                  <a:srgbClr val="D6E5EF"/>
                </a:solidFill>
                <a:latin typeface="Roboto" pitchFamily="34" charset="0"/>
                <a:ea typeface="Roboto" pitchFamily="34" charset="-122"/>
                <a:cs typeface="Roboto" pitchFamily="34" charset="-120"/>
              </a:rPr>
              <a:t> This method is excellent at finding unexpected connections and new movies you might love, based on the collective wisdom of other viewers.</a:t>
            </a:r>
            <a:endParaRPr lang="en-US" sz="1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75786" y="625435"/>
            <a:ext cx="7992428" cy="899636"/>
          </a:xfrm>
          <a:prstGeom prst="rect">
            <a:avLst/>
          </a:prstGeom>
          <a:noFill/>
          <a:ln/>
        </p:spPr>
        <p:txBody>
          <a:bodyPr wrap="square" lIns="0" tIns="0" rIns="0" bIns="0" rtlCol="0" anchor="t"/>
          <a:lstStyle/>
          <a:p>
            <a:pPr algn="l" indent="0" marL="0">
              <a:lnSpc>
                <a:spcPts val="3500"/>
              </a:lnSpc>
              <a:buNone/>
            </a:pPr>
            <a:r>
              <a:rPr lang="en-US" sz="2800" dirty="0">
                <a:solidFill>
                  <a:srgbClr val="76B9FF"/>
                </a:solidFill>
                <a:latin typeface="Roboto Slab" pitchFamily="34" charset="0"/>
                <a:ea typeface="Roboto Slab" pitchFamily="34" charset="-122"/>
                <a:cs typeface="Roboto Slab" pitchFamily="34" charset="-120"/>
              </a:rPr>
              <a:t>Matrix Factorization (SVD): Our Best Single Model</a:t>
            </a:r>
            <a:endParaRPr lang="en-US" sz="2800" dirty="0"/>
          </a:p>
        </p:txBody>
      </p:sp>
      <p:sp>
        <p:nvSpPr>
          <p:cNvPr id="4" name="Text 1"/>
          <p:cNvSpPr/>
          <p:nvPr/>
        </p:nvSpPr>
        <p:spPr>
          <a:xfrm>
            <a:off x="575786" y="1740932"/>
            <a:ext cx="7992428" cy="690801"/>
          </a:xfrm>
          <a:prstGeom prst="rect">
            <a:avLst/>
          </a:prstGeom>
          <a:noFill/>
          <a:ln/>
        </p:spPr>
        <p:txBody>
          <a:bodyPr wrap="square" lIns="0" tIns="0" rIns="0" bIns="0" rtlCol="0" anchor="t"/>
          <a:lstStyle/>
          <a:p>
            <a:pPr algn="l" indent="0" marL="0">
              <a:lnSpc>
                <a:spcPts val="1800"/>
              </a:lnSpc>
              <a:buNone/>
            </a:pPr>
            <a:r>
              <a:rPr lang="en-US" sz="1100" dirty="0">
                <a:solidFill>
                  <a:srgbClr val="D6E5EF"/>
                </a:solidFill>
                <a:latin typeface="Roboto" pitchFamily="34" charset="0"/>
                <a:ea typeface="Roboto" pitchFamily="34" charset="-122"/>
                <a:cs typeface="Roboto" pitchFamily="34" charset="-120"/>
              </a:rPr>
              <a:t>Think of SVD (Singular Value Decomposition) as our most powerful tool for making recommendations. It's a sophisticated math technique that emerged as our top-performing approach, helping us achieve an impressive 80% precision in our top-5 recommendations. This means 4 out of 5 movies we suggest are highly relevant to what users want to watch!</a:t>
            </a:r>
            <a:endParaRPr lang="en-US" sz="1100" dirty="0"/>
          </a:p>
        </p:txBody>
      </p:sp>
      <p:sp>
        <p:nvSpPr>
          <p:cNvPr id="5" name="Text 2"/>
          <p:cNvSpPr/>
          <p:nvPr/>
        </p:nvSpPr>
        <p:spPr>
          <a:xfrm>
            <a:off x="575786" y="2593658"/>
            <a:ext cx="7992428" cy="460534"/>
          </a:xfrm>
          <a:prstGeom prst="rect">
            <a:avLst/>
          </a:prstGeom>
          <a:noFill/>
          <a:ln/>
        </p:spPr>
        <p:txBody>
          <a:bodyPr wrap="square" lIns="0" tIns="0" rIns="0" bIns="0" rtlCol="0" anchor="t"/>
          <a:lstStyle/>
          <a:p>
            <a:pPr algn="l" indent="0" marL="0">
              <a:lnSpc>
                <a:spcPts val="1800"/>
              </a:lnSpc>
              <a:buNone/>
            </a:pPr>
            <a:r>
              <a:rPr lang="en-US" sz="1100" dirty="0">
                <a:solidFill>
                  <a:srgbClr val="D6E5EF"/>
                </a:solidFill>
                <a:latin typeface="Roboto" pitchFamily="34" charset="0"/>
                <a:ea typeface="Roboto" pitchFamily="34" charset="-122"/>
                <a:cs typeface="Roboto" pitchFamily="34" charset="-120"/>
              </a:rPr>
              <a:t>SVD breaks down complex user-movie interactions into fundamental patterns, revealing hidden relationships that drive accurate recommendations.</a:t>
            </a:r>
            <a:endParaRPr lang="en-US" sz="1100" dirty="0"/>
          </a:p>
        </p:txBody>
      </p:sp>
      <p:sp>
        <p:nvSpPr>
          <p:cNvPr id="6" name="Text 3"/>
          <p:cNvSpPr/>
          <p:nvPr/>
        </p:nvSpPr>
        <p:spPr>
          <a:xfrm>
            <a:off x="575786" y="3270052"/>
            <a:ext cx="2448163" cy="224790"/>
          </a:xfrm>
          <a:prstGeom prst="rect">
            <a:avLst/>
          </a:prstGeom>
          <a:noFill/>
          <a:ln/>
        </p:spPr>
        <p:txBody>
          <a:bodyPr wrap="none" lIns="0" tIns="0" rIns="0" bIns="0" rtlCol="0" anchor="t"/>
          <a:lstStyle/>
          <a:p>
            <a:pPr algn="l" indent="0" marL="0">
              <a:lnSpc>
                <a:spcPts val="1750"/>
              </a:lnSpc>
              <a:buNone/>
            </a:pPr>
            <a:r>
              <a:rPr lang="en-US" sz="1400" dirty="0">
                <a:solidFill>
                  <a:srgbClr val="76B9FF"/>
                </a:solidFill>
                <a:latin typeface="Roboto Slab" pitchFamily="34" charset="0"/>
                <a:ea typeface="Roboto Slab" pitchFamily="34" charset="-122"/>
                <a:cs typeface="Roboto Slab" pitchFamily="34" charset="-120"/>
              </a:rPr>
              <a:t>How SVD Works, Simply Put:</a:t>
            </a:r>
            <a:endParaRPr lang="en-US" sz="1400" dirty="0"/>
          </a:p>
        </p:txBody>
      </p:sp>
      <p:sp>
        <p:nvSpPr>
          <p:cNvPr id="7" name="Shape 4"/>
          <p:cNvSpPr/>
          <p:nvPr/>
        </p:nvSpPr>
        <p:spPr>
          <a:xfrm>
            <a:off x="575786" y="3710702"/>
            <a:ext cx="575786" cy="863679"/>
          </a:xfrm>
          <a:prstGeom prst="roundRect">
            <a:avLst>
              <a:gd name="adj" fmla="val 360039"/>
            </a:avLst>
          </a:prstGeom>
          <a:solidFill>
            <a:srgbClr val="3F4652"/>
          </a:solidFill>
          <a:ln/>
        </p:spPr>
      </p:sp>
      <p:pic>
        <p:nvPicPr>
          <p:cNvPr id="8" name="Image 1" descr="preencoded.png">    </p:cNvPr>
          <p:cNvPicPr>
            <a:picLocks noChangeAspect="1"/>
          </p:cNvPicPr>
          <p:nvPr/>
        </p:nvPicPr>
        <p:blipFill>
          <a:blip r:embed="rId2"/>
          <a:stretch>
            <a:fillRect/>
          </a:stretch>
        </p:blipFill>
        <p:spPr>
          <a:xfrm>
            <a:off x="755690" y="4007525"/>
            <a:ext cx="215860" cy="269915"/>
          </a:xfrm>
          <a:prstGeom prst="rect">
            <a:avLst/>
          </a:prstGeom>
        </p:spPr>
      </p:pic>
      <p:sp>
        <p:nvSpPr>
          <p:cNvPr id="9" name="Text 5"/>
          <p:cNvSpPr/>
          <p:nvPr/>
        </p:nvSpPr>
        <p:spPr>
          <a:xfrm>
            <a:off x="1295519" y="3854648"/>
            <a:ext cx="7272695" cy="460534"/>
          </a:xfrm>
          <a:prstGeom prst="rect">
            <a:avLst/>
          </a:prstGeom>
          <a:noFill/>
          <a:ln/>
        </p:spPr>
        <p:txBody>
          <a:bodyPr wrap="square" lIns="0" tIns="0" rIns="0" bIns="0" rtlCol="0" anchor="t"/>
          <a:lstStyle/>
          <a:p>
            <a:pPr algn="l" indent="0" marL="0">
              <a:lnSpc>
                <a:spcPts val="1800"/>
              </a:lnSpc>
              <a:buNone/>
            </a:pPr>
            <a:r>
              <a:rPr lang="en-US" sz="1100" b="1" dirty="0">
                <a:solidFill>
                  <a:srgbClr val="D6E5EF"/>
                </a:solidFill>
                <a:latin typeface="Roboto" pitchFamily="34" charset="0"/>
                <a:ea typeface="Roboto" pitchFamily="34" charset="-122"/>
                <a:cs typeface="Roboto" pitchFamily="34" charset="-120"/>
              </a:rPr>
              <a:t>Hidden Pattern Detector:</a:t>
            </a:r>
            <a:pPr algn="l" indent="0" marL="0">
              <a:lnSpc>
                <a:spcPts val="1800"/>
              </a:lnSpc>
              <a:buNone/>
            </a:pPr>
            <a:r>
              <a:rPr lang="en-US" sz="1100" dirty="0">
                <a:solidFill>
                  <a:srgbClr val="D6E5EF"/>
                </a:solidFill>
                <a:latin typeface="Roboto" pitchFamily="34" charset="0"/>
                <a:ea typeface="Roboto" pitchFamily="34" charset="-122"/>
                <a:cs typeface="Roboto" pitchFamily="34" charset="-120"/>
              </a:rPr>
              <a:t> SVD acts like a super-smart detective. It sifts through all the movie ratings to find hidden connections and preferences that aren't immediately obvious.</a:t>
            </a:r>
            <a:endParaRPr lang="en-US" sz="1100" dirty="0"/>
          </a:p>
        </p:txBody>
      </p:sp>
      <p:sp>
        <p:nvSpPr>
          <p:cNvPr id="10" name="Shape 6"/>
          <p:cNvSpPr/>
          <p:nvPr/>
        </p:nvSpPr>
        <p:spPr>
          <a:xfrm>
            <a:off x="575786" y="4682252"/>
            <a:ext cx="575786" cy="978694"/>
          </a:xfrm>
          <a:prstGeom prst="roundRect">
            <a:avLst>
              <a:gd name="adj" fmla="val 360039"/>
            </a:avLst>
          </a:prstGeom>
          <a:solidFill>
            <a:srgbClr val="3F4652"/>
          </a:solidFill>
          <a:ln/>
        </p:spPr>
      </p:sp>
      <p:pic>
        <p:nvPicPr>
          <p:cNvPr id="11" name="Image 2" descr="preencoded.png">    </p:cNvPr>
          <p:cNvPicPr>
            <a:picLocks noChangeAspect="1"/>
          </p:cNvPicPr>
          <p:nvPr/>
        </p:nvPicPr>
        <p:blipFill>
          <a:blip r:embed="rId3"/>
          <a:stretch>
            <a:fillRect/>
          </a:stretch>
        </p:blipFill>
        <p:spPr>
          <a:xfrm>
            <a:off x="755690" y="5036582"/>
            <a:ext cx="215860" cy="269915"/>
          </a:xfrm>
          <a:prstGeom prst="rect">
            <a:avLst/>
          </a:prstGeom>
        </p:spPr>
      </p:pic>
      <p:sp>
        <p:nvSpPr>
          <p:cNvPr id="12" name="Text 7"/>
          <p:cNvSpPr/>
          <p:nvPr/>
        </p:nvSpPr>
        <p:spPr>
          <a:xfrm>
            <a:off x="1295519" y="4826198"/>
            <a:ext cx="7272695" cy="690801"/>
          </a:xfrm>
          <a:prstGeom prst="rect">
            <a:avLst/>
          </a:prstGeom>
          <a:noFill/>
          <a:ln/>
        </p:spPr>
        <p:txBody>
          <a:bodyPr wrap="square" lIns="0" tIns="0" rIns="0" bIns="0" rtlCol="0" anchor="t"/>
          <a:lstStyle/>
          <a:p>
            <a:pPr algn="l" indent="0" marL="0">
              <a:lnSpc>
                <a:spcPts val="1800"/>
              </a:lnSpc>
              <a:buNone/>
            </a:pPr>
            <a:r>
              <a:rPr lang="en-US" sz="1100" b="1" dirty="0">
                <a:solidFill>
                  <a:srgbClr val="D6E5EF"/>
                </a:solidFill>
                <a:latin typeface="Roboto" pitchFamily="34" charset="0"/>
                <a:ea typeface="Roboto" pitchFamily="34" charset="-122"/>
                <a:cs typeface="Roboto" pitchFamily="34" charset="-120"/>
              </a:rPr>
              <a:t>Uncovering Taste:</a:t>
            </a:r>
            <a:pPr algn="l" indent="0" marL="0">
              <a:lnSpc>
                <a:spcPts val="1800"/>
              </a:lnSpc>
              <a:buNone/>
            </a:pPr>
            <a:r>
              <a:rPr lang="en-US" sz="1100" dirty="0">
                <a:solidFill>
                  <a:srgbClr val="D6E5EF"/>
                </a:solidFill>
                <a:latin typeface="Roboto" pitchFamily="34" charset="0"/>
                <a:ea typeface="Roboto" pitchFamily="34" charset="-122"/>
                <a:cs typeface="Roboto" pitchFamily="34" charset="-120"/>
              </a:rPr>
              <a:t> Instead of just looking at genres, it uncovers the subtle "factors" that truly explain why someone likes a movie. For example, it might learn that a user enjoys films with strong female leads or a particular type of witty dialogue, even if those aren't explicit tags.</a:t>
            </a:r>
            <a:endParaRPr lang="en-US" sz="1100" dirty="0"/>
          </a:p>
        </p:txBody>
      </p:sp>
      <p:sp>
        <p:nvSpPr>
          <p:cNvPr id="13" name="Shape 8"/>
          <p:cNvSpPr/>
          <p:nvPr/>
        </p:nvSpPr>
        <p:spPr>
          <a:xfrm>
            <a:off x="575786" y="5768816"/>
            <a:ext cx="575786" cy="863679"/>
          </a:xfrm>
          <a:prstGeom prst="roundRect">
            <a:avLst>
              <a:gd name="adj" fmla="val 360039"/>
            </a:avLst>
          </a:prstGeom>
          <a:solidFill>
            <a:srgbClr val="3F4652"/>
          </a:solidFill>
          <a:ln/>
        </p:spPr>
      </p:sp>
      <p:pic>
        <p:nvPicPr>
          <p:cNvPr id="14" name="Image 3" descr="preencoded.png">    </p:cNvPr>
          <p:cNvPicPr>
            <a:picLocks noChangeAspect="1"/>
          </p:cNvPicPr>
          <p:nvPr/>
        </p:nvPicPr>
        <p:blipFill>
          <a:blip r:embed="rId4"/>
          <a:stretch>
            <a:fillRect/>
          </a:stretch>
        </p:blipFill>
        <p:spPr>
          <a:xfrm>
            <a:off x="755690" y="6065639"/>
            <a:ext cx="215860" cy="269915"/>
          </a:xfrm>
          <a:prstGeom prst="rect">
            <a:avLst/>
          </a:prstGeom>
        </p:spPr>
      </p:pic>
      <p:sp>
        <p:nvSpPr>
          <p:cNvPr id="15" name="Text 9"/>
          <p:cNvSpPr/>
          <p:nvPr/>
        </p:nvSpPr>
        <p:spPr>
          <a:xfrm>
            <a:off x="1295519" y="5912763"/>
            <a:ext cx="7272695" cy="460534"/>
          </a:xfrm>
          <a:prstGeom prst="rect">
            <a:avLst/>
          </a:prstGeom>
          <a:noFill/>
          <a:ln/>
        </p:spPr>
        <p:txBody>
          <a:bodyPr wrap="square" lIns="0" tIns="0" rIns="0" bIns="0" rtlCol="0" anchor="t"/>
          <a:lstStyle/>
          <a:p>
            <a:pPr algn="l" indent="0" marL="0">
              <a:lnSpc>
                <a:spcPts val="1800"/>
              </a:lnSpc>
              <a:buNone/>
            </a:pPr>
            <a:r>
              <a:rPr lang="en-US" sz="1100" b="1" dirty="0">
                <a:solidFill>
                  <a:srgbClr val="D6E5EF"/>
                </a:solidFill>
                <a:latin typeface="Roboto" pitchFamily="34" charset="0"/>
                <a:ea typeface="Roboto" pitchFamily="34" charset="-122"/>
                <a:cs typeface="Roboto" pitchFamily="34" charset="-120"/>
              </a:rPr>
              <a:t>Connecting the Dots:</a:t>
            </a:r>
            <a:pPr algn="l" indent="0" marL="0">
              <a:lnSpc>
                <a:spcPts val="1800"/>
              </a:lnSpc>
              <a:buNone/>
            </a:pPr>
            <a:r>
              <a:rPr lang="en-US" sz="1100" dirty="0">
                <a:solidFill>
                  <a:srgbClr val="D6E5EF"/>
                </a:solidFill>
                <a:latin typeface="Roboto" pitchFamily="34" charset="0"/>
                <a:ea typeface="Roboto" pitchFamily="34" charset="-122"/>
                <a:cs typeface="Roboto" pitchFamily="34" charset="-120"/>
              </a:rPr>
              <a:t> It effectively captures complex relationships between users and movies, understanding not just what a user has rated, but *why* they rated it that way, and how that connects them to other users and films.</a:t>
            </a:r>
            <a:endParaRPr lang="en-US" sz="1100" dirty="0"/>
          </a:p>
        </p:txBody>
      </p:sp>
      <p:sp>
        <p:nvSpPr>
          <p:cNvPr id="16" name="Shape 10"/>
          <p:cNvSpPr/>
          <p:nvPr/>
        </p:nvSpPr>
        <p:spPr>
          <a:xfrm>
            <a:off x="575786" y="6740366"/>
            <a:ext cx="575786" cy="863679"/>
          </a:xfrm>
          <a:prstGeom prst="roundRect">
            <a:avLst>
              <a:gd name="adj" fmla="val 360039"/>
            </a:avLst>
          </a:prstGeom>
          <a:solidFill>
            <a:srgbClr val="3F4652"/>
          </a:solidFill>
          <a:ln/>
        </p:spPr>
      </p:sp>
      <p:pic>
        <p:nvPicPr>
          <p:cNvPr id="17" name="Image 4" descr="preencoded.png">    </p:cNvPr>
          <p:cNvPicPr>
            <a:picLocks noChangeAspect="1"/>
          </p:cNvPicPr>
          <p:nvPr/>
        </p:nvPicPr>
        <p:blipFill>
          <a:blip r:embed="rId5"/>
          <a:stretch>
            <a:fillRect/>
          </a:stretch>
        </p:blipFill>
        <p:spPr>
          <a:xfrm>
            <a:off x="755690" y="7037189"/>
            <a:ext cx="215860" cy="269915"/>
          </a:xfrm>
          <a:prstGeom prst="rect">
            <a:avLst/>
          </a:prstGeom>
        </p:spPr>
      </p:pic>
      <p:sp>
        <p:nvSpPr>
          <p:cNvPr id="18" name="Text 11"/>
          <p:cNvSpPr/>
          <p:nvPr/>
        </p:nvSpPr>
        <p:spPr>
          <a:xfrm>
            <a:off x="1295519" y="6884313"/>
            <a:ext cx="7272695" cy="460534"/>
          </a:xfrm>
          <a:prstGeom prst="rect">
            <a:avLst/>
          </a:prstGeom>
          <a:noFill/>
          <a:ln/>
        </p:spPr>
        <p:txBody>
          <a:bodyPr wrap="square" lIns="0" tIns="0" rIns="0" bIns="0" rtlCol="0" anchor="t"/>
          <a:lstStyle/>
          <a:p>
            <a:pPr algn="l" indent="0" marL="0">
              <a:lnSpc>
                <a:spcPts val="1800"/>
              </a:lnSpc>
              <a:buNone/>
            </a:pPr>
            <a:r>
              <a:rPr lang="en-US" sz="1100" b="1" dirty="0">
                <a:solidFill>
                  <a:srgbClr val="D6E5EF"/>
                </a:solidFill>
                <a:latin typeface="Roboto" pitchFamily="34" charset="0"/>
                <a:ea typeface="Roboto" pitchFamily="34" charset="-122"/>
                <a:cs typeface="Roboto" pitchFamily="34" charset="-120"/>
              </a:rPr>
              <a:t>Solving Missing Data:</a:t>
            </a:r>
            <a:pPr algn="l" indent="0" marL="0">
              <a:lnSpc>
                <a:spcPts val="1800"/>
              </a:lnSpc>
              <a:buNone/>
            </a:pPr>
            <a:r>
              <a:rPr lang="en-US" sz="1100" dirty="0">
                <a:solidFill>
                  <a:srgbClr val="D6E5EF"/>
                </a:solidFill>
                <a:latin typeface="Roboto" pitchFamily="34" charset="0"/>
                <a:ea typeface="Roboto" pitchFamily="34" charset="-122"/>
                <a:cs typeface="Roboto" pitchFamily="34" charset="-120"/>
              </a:rPr>
              <a:t> Even when a user has only rated a few movies (a "sparse" dataset), SVD can cleverly fill in the blanks and make very accurate predictions, overcoming the challenge of limited information.</a:t>
            </a:r>
            <a:endParaRPr 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73656" y="731401"/>
            <a:ext cx="5275183" cy="526375"/>
          </a:xfrm>
          <a:prstGeom prst="rect">
            <a:avLst/>
          </a:prstGeom>
          <a:noFill/>
          <a:ln/>
        </p:spPr>
        <p:txBody>
          <a:bodyPr wrap="none" lIns="0" tIns="0" rIns="0" bIns="0" rtlCol="0" anchor="t"/>
          <a:lstStyle/>
          <a:p>
            <a:pPr algn="l" indent="0" marL="0">
              <a:lnSpc>
                <a:spcPts val="4100"/>
              </a:lnSpc>
              <a:buNone/>
            </a:pPr>
            <a:r>
              <a:rPr lang="en-US" sz="3300" dirty="0">
                <a:solidFill>
                  <a:srgbClr val="76B9FF"/>
                </a:solidFill>
                <a:latin typeface="Roboto Slab" pitchFamily="34" charset="0"/>
                <a:ea typeface="Roboto Slab" pitchFamily="34" charset="-122"/>
                <a:cs typeface="Roboto Slab" pitchFamily="34" charset="-120"/>
              </a:rPr>
              <a:t>Hybrid Ensemble Methods</a:t>
            </a:r>
            <a:endParaRPr lang="en-US" sz="3300" dirty="0"/>
          </a:p>
        </p:txBody>
      </p:sp>
      <p:pic>
        <p:nvPicPr>
          <p:cNvPr id="3" name="Image 0" descr="preencoded.png">    </p:cNvPr>
          <p:cNvPicPr>
            <a:picLocks noChangeAspect="1"/>
          </p:cNvPicPr>
          <p:nvPr/>
        </p:nvPicPr>
        <p:blipFill>
          <a:blip r:embed="rId1"/>
          <a:stretch>
            <a:fillRect/>
          </a:stretch>
        </p:blipFill>
        <p:spPr>
          <a:xfrm>
            <a:off x="673656" y="1594604"/>
            <a:ext cx="6641544" cy="673656"/>
          </a:xfrm>
          <a:prstGeom prst="rect">
            <a:avLst/>
          </a:prstGeom>
        </p:spPr>
      </p:pic>
      <p:sp>
        <p:nvSpPr>
          <p:cNvPr id="4" name="Text 1"/>
          <p:cNvSpPr/>
          <p:nvPr/>
        </p:nvSpPr>
        <p:spPr>
          <a:xfrm>
            <a:off x="842010" y="2436614"/>
            <a:ext cx="2168485" cy="263128"/>
          </a:xfrm>
          <a:prstGeom prst="rect">
            <a:avLst/>
          </a:prstGeom>
          <a:noFill/>
          <a:ln/>
        </p:spPr>
        <p:txBody>
          <a:bodyPr wrap="none" lIns="0" tIns="0" rIns="0" bIns="0" rtlCol="0" anchor="t"/>
          <a:lstStyle/>
          <a:p>
            <a:pPr algn="l" indent="0" marL="0">
              <a:lnSpc>
                <a:spcPts val="2050"/>
              </a:lnSpc>
              <a:buNone/>
            </a:pPr>
            <a:r>
              <a:rPr lang="en-US" sz="1650" dirty="0">
                <a:solidFill>
                  <a:srgbClr val="D6E5EF"/>
                </a:solidFill>
                <a:latin typeface="Roboto Slab" pitchFamily="34" charset="0"/>
                <a:ea typeface="Roboto Slab" pitchFamily="34" charset="-122"/>
                <a:cs typeface="Roboto Slab" pitchFamily="34" charset="-120"/>
              </a:rPr>
              <a:t>Multiple Data Sources</a:t>
            </a:r>
            <a:endParaRPr lang="en-US" sz="1650" dirty="0"/>
          </a:p>
        </p:txBody>
      </p:sp>
      <p:sp>
        <p:nvSpPr>
          <p:cNvPr id="5" name="Text 2"/>
          <p:cNvSpPr/>
          <p:nvPr/>
        </p:nvSpPr>
        <p:spPr>
          <a:xfrm>
            <a:off x="842010" y="2800707"/>
            <a:ext cx="6304836" cy="1078230"/>
          </a:xfrm>
          <a:prstGeom prst="rect">
            <a:avLst/>
          </a:prstGeom>
          <a:noFill/>
          <a:ln/>
        </p:spPr>
        <p:txBody>
          <a:bodyPr wrap="square" lIns="0" tIns="0" rIns="0" bIns="0" rtlCol="0" anchor="t"/>
          <a:lstStyle/>
          <a:p>
            <a:pPr algn="l" indent="0" marL="0">
              <a:lnSpc>
                <a:spcPts val="2100"/>
              </a:lnSpc>
              <a:buNone/>
            </a:pPr>
            <a:r>
              <a:rPr lang="en-US" sz="1300" dirty="0">
                <a:solidFill>
                  <a:srgbClr val="D6E5EF"/>
                </a:solidFill>
                <a:latin typeface="Roboto" pitchFamily="34" charset="0"/>
                <a:ea typeface="Roboto" pitchFamily="34" charset="-122"/>
                <a:cs typeface="Roboto" pitchFamily="34" charset="-120"/>
              </a:rPr>
              <a:t>This approach synergizes information from various sources, including detailed user ratings, comprehensive movie metadata (genres, actors, directors), and additional contextual information(tags). Combining these diverse data points provides a more holistic understanding of user preferences and movie characteristics.</a:t>
            </a:r>
            <a:endParaRPr lang="en-US" sz="1300" dirty="0"/>
          </a:p>
        </p:txBody>
      </p:sp>
      <p:pic>
        <p:nvPicPr>
          <p:cNvPr id="6" name="Image 1" descr="preencoded.png">    </p:cNvPr>
          <p:cNvPicPr>
            <a:picLocks noChangeAspect="1"/>
          </p:cNvPicPr>
          <p:nvPr/>
        </p:nvPicPr>
        <p:blipFill>
          <a:blip r:embed="rId2"/>
          <a:stretch>
            <a:fillRect/>
          </a:stretch>
        </p:blipFill>
        <p:spPr>
          <a:xfrm>
            <a:off x="7315200" y="1594604"/>
            <a:ext cx="6641544" cy="673656"/>
          </a:xfrm>
          <a:prstGeom prst="rect">
            <a:avLst/>
          </a:prstGeom>
        </p:spPr>
      </p:pic>
      <p:sp>
        <p:nvSpPr>
          <p:cNvPr id="7" name="Text 3"/>
          <p:cNvSpPr/>
          <p:nvPr/>
        </p:nvSpPr>
        <p:spPr>
          <a:xfrm>
            <a:off x="7483554" y="2436614"/>
            <a:ext cx="2564844" cy="263128"/>
          </a:xfrm>
          <a:prstGeom prst="rect">
            <a:avLst/>
          </a:prstGeom>
          <a:noFill/>
          <a:ln/>
        </p:spPr>
        <p:txBody>
          <a:bodyPr wrap="none" lIns="0" tIns="0" rIns="0" bIns="0" rtlCol="0" anchor="t"/>
          <a:lstStyle/>
          <a:p>
            <a:pPr algn="l" indent="0" marL="0">
              <a:lnSpc>
                <a:spcPts val="2050"/>
              </a:lnSpc>
              <a:buNone/>
            </a:pPr>
            <a:r>
              <a:rPr lang="en-US" sz="1650" dirty="0">
                <a:solidFill>
                  <a:srgbClr val="D6E5EF"/>
                </a:solidFill>
                <a:latin typeface="Roboto Slab" pitchFamily="34" charset="0"/>
                <a:ea typeface="Roboto Slab" pitchFamily="34" charset="-122"/>
                <a:cs typeface="Roboto Slab" pitchFamily="34" charset="-120"/>
              </a:rPr>
              <a:t>Advanced ML Algorithms</a:t>
            </a:r>
            <a:endParaRPr lang="en-US" sz="1650" dirty="0"/>
          </a:p>
        </p:txBody>
      </p:sp>
      <p:sp>
        <p:nvSpPr>
          <p:cNvPr id="8" name="Text 4"/>
          <p:cNvSpPr/>
          <p:nvPr/>
        </p:nvSpPr>
        <p:spPr>
          <a:xfrm>
            <a:off x="7483554" y="2800707"/>
            <a:ext cx="6304836" cy="1078230"/>
          </a:xfrm>
          <a:prstGeom prst="rect">
            <a:avLst/>
          </a:prstGeom>
          <a:noFill/>
          <a:ln/>
        </p:spPr>
        <p:txBody>
          <a:bodyPr wrap="square" lIns="0" tIns="0" rIns="0" bIns="0" rtlCol="0" anchor="t"/>
          <a:lstStyle/>
          <a:p>
            <a:pPr algn="l" indent="0" marL="0">
              <a:lnSpc>
                <a:spcPts val="2100"/>
              </a:lnSpc>
              <a:buNone/>
            </a:pPr>
            <a:r>
              <a:rPr lang="en-US" sz="1300" dirty="0">
                <a:solidFill>
                  <a:srgbClr val="D6E5EF"/>
                </a:solidFill>
                <a:latin typeface="Roboto" pitchFamily="34" charset="0"/>
                <a:ea typeface="Roboto" pitchFamily="34" charset="-122"/>
                <a:cs typeface="Roboto" pitchFamily="34" charset="-120"/>
              </a:rPr>
              <a:t>We leverage powerful machine learning algorithms like XGBoost, LightGBM, and CatBoost. These models are highly effective at identifying intricate, non-linear patterns and complex interactions within the combined dataset, leading to more nuanced and accurate predictions than simpler models.</a:t>
            </a:r>
            <a:endParaRPr lang="en-US" sz="1300" dirty="0"/>
          </a:p>
        </p:txBody>
      </p:sp>
      <p:pic>
        <p:nvPicPr>
          <p:cNvPr id="9" name="Image 2" descr="preencoded.png">    </p:cNvPr>
          <p:cNvPicPr>
            <a:picLocks noChangeAspect="1"/>
          </p:cNvPicPr>
          <p:nvPr/>
        </p:nvPicPr>
        <p:blipFill>
          <a:blip r:embed="rId3"/>
          <a:stretch>
            <a:fillRect/>
          </a:stretch>
        </p:blipFill>
        <p:spPr>
          <a:xfrm>
            <a:off x="673656" y="4047292"/>
            <a:ext cx="6641544" cy="673656"/>
          </a:xfrm>
          <a:prstGeom prst="rect">
            <a:avLst/>
          </a:prstGeom>
        </p:spPr>
      </p:pic>
      <p:sp>
        <p:nvSpPr>
          <p:cNvPr id="10" name="Text 5"/>
          <p:cNvSpPr/>
          <p:nvPr/>
        </p:nvSpPr>
        <p:spPr>
          <a:xfrm>
            <a:off x="842010" y="4889302"/>
            <a:ext cx="2347436" cy="263128"/>
          </a:xfrm>
          <a:prstGeom prst="rect">
            <a:avLst/>
          </a:prstGeom>
          <a:noFill/>
          <a:ln/>
        </p:spPr>
        <p:txBody>
          <a:bodyPr wrap="none" lIns="0" tIns="0" rIns="0" bIns="0" rtlCol="0" anchor="t"/>
          <a:lstStyle/>
          <a:p>
            <a:pPr algn="l" indent="0" marL="0">
              <a:lnSpc>
                <a:spcPts val="2050"/>
              </a:lnSpc>
              <a:buNone/>
            </a:pPr>
            <a:r>
              <a:rPr lang="en-US" sz="1650" dirty="0">
                <a:solidFill>
                  <a:srgbClr val="D6E5EF"/>
                </a:solidFill>
                <a:latin typeface="Roboto Slab" pitchFamily="34" charset="0"/>
                <a:ea typeface="Roboto Slab" pitchFamily="34" charset="-122"/>
                <a:cs typeface="Roboto Slab" pitchFamily="34" charset="-120"/>
              </a:rPr>
              <a:t>Enhanced Performance</a:t>
            </a:r>
            <a:endParaRPr lang="en-US" sz="1650" dirty="0"/>
          </a:p>
        </p:txBody>
      </p:sp>
      <p:sp>
        <p:nvSpPr>
          <p:cNvPr id="11" name="Text 6"/>
          <p:cNvSpPr/>
          <p:nvPr/>
        </p:nvSpPr>
        <p:spPr>
          <a:xfrm>
            <a:off x="842010" y="5253395"/>
            <a:ext cx="6304836" cy="1078230"/>
          </a:xfrm>
          <a:prstGeom prst="rect">
            <a:avLst/>
          </a:prstGeom>
          <a:noFill/>
          <a:ln/>
        </p:spPr>
        <p:txBody>
          <a:bodyPr wrap="square" lIns="0" tIns="0" rIns="0" bIns="0" rtlCol="0" anchor="t"/>
          <a:lstStyle/>
          <a:p>
            <a:pPr algn="l" indent="0" marL="0">
              <a:lnSpc>
                <a:spcPts val="2100"/>
              </a:lnSpc>
              <a:buNone/>
            </a:pPr>
            <a:r>
              <a:rPr lang="en-US" sz="1300" dirty="0">
                <a:solidFill>
                  <a:srgbClr val="D6E5EF"/>
                </a:solidFill>
                <a:latin typeface="Roboto" pitchFamily="34" charset="0"/>
                <a:ea typeface="Roboto" pitchFamily="34" charset="-122"/>
                <a:cs typeface="Roboto" pitchFamily="34" charset="-120"/>
              </a:rPr>
              <a:t>By integrating the strengths of different models and data sources, our hybrid ensemble achieves superior overall performance. It significantly boosts precision, especially on longer recommendation lists, reaching up to 90% for top-10 recommendations, by mitigating the weaknesses of any single method.</a:t>
            </a:r>
            <a:endParaRPr lang="en-US" sz="1300" dirty="0"/>
          </a:p>
        </p:txBody>
      </p:sp>
      <p:pic>
        <p:nvPicPr>
          <p:cNvPr id="12" name="Image 3" descr="preencoded.png">    </p:cNvPr>
          <p:cNvPicPr>
            <a:picLocks noChangeAspect="1"/>
          </p:cNvPicPr>
          <p:nvPr/>
        </p:nvPicPr>
        <p:blipFill>
          <a:blip r:embed="rId4"/>
          <a:stretch>
            <a:fillRect/>
          </a:stretch>
        </p:blipFill>
        <p:spPr>
          <a:xfrm>
            <a:off x="7315200" y="4047292"/>
            <a:ext cx="6641544" cy="673656"/>
          </a:xfrm>
          <a:prstGeom prst="rect">
            <a:avLst/>
          </a:prstGeom>
        </p:spPr>
      </p:pic>
      <p:sp>
        <p:nvSpPr>
          <p:cNvPr id="13" name="Text 7"/>
          <p:cNvSpPr/>
          <p:nvPr/>
        </p:nvSpPr>
        <p:spPr>
          <a:xfrm>
            <a:off x="7483554" y="4889302"/>
            <a:ext cx="2105382" cy="263128"/>
          </a:xfrm>
          <a:prstGeom prst="rect">
            <a:avLst/>
          </a:prstGeom>
          <a:noFill/>
          <a:ln/>
        </p:spPr>
        <p:txBody>
          <a:bodyPr wrap="none" lIns="0" tIns="0" rIns="0" bIns="0" rtlCol="0" anchor="t"/>
          <a:lstStyle/>
          <a:p>
            <a:pPr algn="l" indent="0" marL="0">
              <a:lnSpc>
                <a:spcPts val="2050"/>
              </a:lnSpc>
              <a:buNone/>
            </a:pPr>
            <a:r>
              <a:rPr lang="en-US" sz="1650" dirty="0">
                <a:solidFill>
                  <a:srgbClr val="D6E5EF"/>
                </a:solidFill>
                <a:latin typeface="Roboto Slab" pitchFamily="34" charset="0"/>
                <a:ea typeface="Roboto Slab" pitchFamily="34" charset="-122"/>
                <a:cs typeface="Roboto Slab" pitchFamily="34" charset="-120"/>
              </a:rPr>
              <a:t>Cold-Start Solution</a:t>
            </a:r>
            <a:endParaRPr lang="en-US" sz="1650" dirty="0"/>
          </a:p>
        </p:txBody>
      </p:sp>
      <p:sp>
        <p:nvSpPr>
          <p:cNvPr id="14" name="Text 8"/>
          <p:cNvSpPr/>
          <p:nvPr/>
        </p:nvSpPr>
        <p:spPr>
          <a:xfrm>
            <a:off x="7483554" y="5253395"/>
            <a:ext cx="6304836" cy="1347788"/>
          </a:xfrm>
          <a:prstGeom prst="rect">
            <a:avLst/>
          </a:prstGeom>
          <a:noFill/>
          <a:ln/>
        </p:spPr>
        <p:txBody>
          <a:bodyPr wrap="square" lIns="0" tIns="0" rIns="0" bIns="0" rtlCol="0" anchor="t"/>
          <a:lstStyle/>
          <a:p>
            <a:pPr algn="l" indent="0" marL="0">
              <a:lnSpc>
                <a:spcPts val="2100"/>
              </a:lnSpc>
              <a:buNone/>
            </a:pPr>
            <a:r>
              <a:rPr lang="en-US" sz="1300" dirty="0">
                <a:solidFill>
                  <a:srgbClr val="D6E5EF"/>
                </a:solidFill>
                <a:latin typeface="Roboto" pitchFamily="34" charset="0"/>
                <a:ea typeface="Roboto" pitchFamily="34" charset="-122"/>
                <a:cs typeface="Roboto" pitchFamily="34" charset="-120"/>
              </a:rPr>
              <a:t>One of the key benefits of the hybrid approach is its effectiveness in addressing the cold-start problem. For new users or recently added movies with limited rating history, the system can rely more heavily on content features, gradually incorporating collaborative patterns as more data becomes available, ensuring relevant initial recommendations.</a:t>
            </a:r>
            <a:endParaRPr lang="en-US" sz="1300" dirty="0"/>
          </a:p>
        </p:txBody>
      </p:sp>
      <p:sp>
        <p:nvSpPr>
          <p:cNvPr id="15" name="Text 9"/>
          <p:cNvSpPr/>
          <p:nvPr/>
        </p:nvSpPr>
        <p:spPr>
          <a:xfrm>
            <a:off x="673656" y="6958965"/>
            <a:ext cx="13283089" cy="539115"/>
          </a:xfrm>
          <a:prstGeom prst="rect">
            <a:avLst/>
          </a:prstGeom>
          <a:noFill/>
          <a:ln/>
        </p:spPr>
        <p:txBody>
          <a:bodyPr wrap="square" lIns="0" tIns="0" rIns="0" bIns="0" rtlCol="0" anchor="t"/>
          <a:lstStyle/>
          <a:p>
            <a:pPr algn="l" indent="0" marL="0">
              <a:lnSpc>
                <a:spcPts val="2100"/>
              </a:lnSpc>
              <a:buNone/>
            </a:pPr>
            <a:r>
              <a:rPr lang="en-US" sz="1300" dirty="0">
                <a:solidFill>
                  <a:srgbClr val="D6E5EF"/>
                </a:solidFill>
                <a:latin typeface="Roboto" pitchFamily="34" charset="0"/>
                <a:ea typeface="Roboto" pitchFamily="34" charset="-122"/>
                <a:cs typeface="Roboto" pitchFamily="34" charset="-120"/>
              </a:rPr>
              <a:t>Our hybrid approach combines the strengths of multiple algorithms and diverse data, producing more robust and adaptive recommendations than any single method alone. This integration allows for a more comprehensive understanding of user preferences and movie characteristics, leading to highly effective and personalized suggestions.</a:t>
            </a:r>
            <a:endParaRPr lang="en-US"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18122"/>
          </a:xfrm>
          <a:prstGeom prst="rect">
            <a:avLst/>
          </a:prstGeom>
        </p:spPr>
      </p:pic>
      <p:sp>
        <p:nvSpPr>
          <p:cNvPr id="3" name="Text 0"/>
          <p:cNvSpPr/>
          <p:nvPr/>
        </p:nvSpPr>
        <p:spPr>
          <a:xfrm>
            <a:off x="677823" y="2586514"/>
            <a:ext cx="9206508" cy="529471"/>
          </a:xfrm>
          <a:prstGeom prst="rect">
            <a:avLst/>
          </a:prstGeom>
          <a:noFill/>
          <a:ln/>
        </p:spPr>
        <p:txBody>
          <a:bodyPr wrap="none" lIns="0" tIns="0" rIns="0" bIns="0" rtlCol="0" anchor="t"/>
          <a:lstStyle/>
          <a:p>
            <a:pPr algn="l" indent="0" marL="0">
              <a:lnSpc>
                <a:spcPts val="4150"/>
              </a:lnSpc>
              <a:buNone/>
            </a:pPr>
            <a:r>
              <a:rPr lang="en-US" sz="3300" dirty="0">
                <a:solidFill>
                  <a:srgbClr val="76B9FF"/>
                </a:solidFill>
                <a:latin typeface="Roboto Slab" pitchFamily="34" charset="0"/>
                <a:ea typeface="Roboto Slab" pitchFamily="34" charset="-122"/>
                <a:cs typeface="Roboto Slab" pitchFamily="34" charset="-120"/>
              </a:rPr>
              <a:t>Evaluation Metrics: How We Measure Success</a:t>
            </a:r>
            <a:endParaRPr lang="en-US" sz="3300" dirty="0"/>
          </a:p>
        </p:txBody>
      </p:sp>
      <p:sp>
        <p:nvSpPr>
          <p:cNvPr id="4" name="Text 1"/>
          <p:cNvSpPr/>
          <p:nvPr/>
        </p:nvSpPr>
        <p:spPr>
          <a:xfrm>
            <a:off x="677823" y="3539490"/>
            <a:ext cx="3298865" cy="317659"/>
          </a:xfrm>
          <a:prstGeom prst="rect">
            <a:avLst/>
          </a:prstGeom>
          <a:noFill/>
          <a:ln/>
        </p:spPr>
        <p:txBody>
          <a:bodyPr wrap="none" lIns="0" tIns="0" rIns="0" bIns="0" rtlCol="0" anchor="t"/>
          <a:lstStyle/>
          <a:p>
            <a:pPr algn="l" indent="0" marL="0">
              <a:lnSpc>
                <a:spcPts val="2500"/>
              </a:lnSpc>
              <a:buNone/>
            </a:pPr>
            <a:r>
              <a:rPr lang="en-US" sz="2000" dirty="0">
                <a:solidFill>
                  <a:srgbClr val="76B9FF"/>
                </a:solidFill>
                <a:latin typeface="Roboto Slab" pitchFamily="34" charset="0"/>
                <a:ea typeface="Roboto Slab" pitchFamily="34" charset="-122"/>
                <a:cs typeface="Roboto Slab" pitchFamily="34" charset="-120"/>
              </a:rPr>
              <a:t>Rating Prediction Accuracy</a:t>
            </a:r>
            <a:endParaRPr lang="en-US" sz="2000" dirty="0"/>
          </a:p>
        </p:txBody>
      </p:sp>
      <p:sp>
        <p:nvSpPr>
          <p:cNvPr id="5" name="Text 2"/>
          <p:cNvSpPr/>
          <p:nvPr/>
        </p:nvSpPr>
        <p:spPr>
          <a:xfrm>
            <a:off x="677823" y="4026575"/>
            <a:ext cx="6430685" cy="541972"/>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D6E5EF"/>
                </a:solidFill>
                <a:latin typeface="Roboto" pitchFamily="34" charset="0"/>
                <a:ea typeface="Roboto" pitchFamily="34" charset="-122"/>
                <a:cs typeface="Roboto" pitchFamily="34" charset="-120"/>
              </a:rPr>
              <a:t>RMSE (Root Mean Squared Error):</a:t>
            </a:r>
            <a:pPr algn="l" indent="0" marL="0">
              <a:lnSpc>
                <a:spcPts val="2100"/>
              </a:lnSpc>
              <a:buNone/>
            </a:pPr>
            <a:r>
              <a:rPr lang="en-US" sz="1300" dirty="0">
                <a:solidFill>
                  <a:srgbClr val="D6E5EF"/>
                </a:solidFill>
                <a:latin typeface="Roboto" pitchFamily="34" charset="0"/>
                <a:ea typeface="Roboto" pitchFamily="34" charset="-122"/>
                <a:cs typeface="Roboto" pitchFamily="34" charset="-120"/>
              </a:rPr>
              <a:t> Measures the average magnitude of prediction errors. It heavily penalizes large errors, making it sensitive to outliers.</a:t>
            </a:r>
            <a:endParaRPr lang="en-US" sz="1300" dirty="0"/>
          </a:p>
        </p:txBody>
      </p:sp>
      <p:sp>
        <p:nvSpPr>
          <p:cNvPr id="6" name="Text 3"/>
          <p:cNvSpPr/>
          <p:nvPr/>
        </p:nvSpPr>
        <p:spPr>
          <a:xfrm>
            <a:off x="677823" y="4627840"/>
            <a:ext cx="6430685" cy="541972"/>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D6E5EF"/>
                </a:solidFill>
                <a:latin typeface="Roboto" pitchFamily="34" charset="0"/>
                <a:ea typeface="Roboto" pitchFamily="34" charset="-122"/>
                <a:cs typeface="Roboto" pitchFamily="34" charset="-120"/>
              </a:rPr>
              <a:t>MAE (Mean Absolute Error):</a:t>
            </a:r>
            <a:pPr algn="l" indent="0" marL="0">
              <a:lnSpc>
                <a:spcPts val="2100"/>
              </a:lnSpc>
              <a:buNone/>
            </a:pPr>
            <a:r>
              <a:rPr lang="en-US" sz="1300" dirty="0">
                <a:solidFill>
                  <a:srgbClr val="D6E5EF"/>
                </a:solidFill>
                <a:latin typeface="Roboto" pitchFamily="34" charset="0"/>
                <a:ea typeface="Roboto" pitchFamily="34" charset="-122"/>
                <a:cs typeface="Roboto" pitchFamily="34" charset="-120"/>
              </a:rPr>
              <a:t> Calculates the average absolute difference between predicted and actual ratings. It's more robust to outliers than RMSE.</a:t>
            </a:r>
            <a:endParaRPr lang="en-US" sz="1300" dirty="0"/>
          </a:p>
        </p:txBody>
      </p:sp>
      <p:sp>
        <p:nvSpPr>
          <p:cNvPr id="7" name="Text 4"/>
          <p:cNvSpPr/>
          <p:nvPr/>
        </p:nvSpPr>
        <p:spPr>
          <a:xfrm>
            <a:off x="677823" y="5322213"/>
            <a:ext cx="6430685" cy="541972"/>
          </a:xfrm>
          <a:prstGeom prst="rect">
            <a:avLst/>
          </a:prstGeom>
          <a:noFill/>
          <a:ln/>
        </p:spPr>
        <p:txBody>
          <a:bodyPr wrap="square" lIns="0" tIns="0" rIns="0" bIns="0" rtlCol="0" anchor="t"/>
          <a:lstStyle/>
          <a:p>
            <a:pPr algn="l" indent="0" marL="0">
              <a:lnSpc>
                <a:spcPts val="2100"/>
              </a:lnSpc>
              <a:buNone/>
            </a:pPr>
            <a:r>
              <a:rPr lang="en-US" sz="1300" i="1" dirty="0">
                <a:solidFill>
                  <a:srgbClr val="D6E5EF"/>
                </a:solidFill>
                <a:latin typeface="Roboto" pitchFamily="34" charset="0"/>
                <a:ea typeface="Roboto" pitchFamily="34" charset="-122"/>
                <a:cs typeface="Roboto" pitchFamily="34" charset="-120"/>
              </a:rPr>
              <a:t>Lower values for RMSE and MAE indicate better performance in predicting exact user ratings.</a:t>
            </a:r>
            <a:endParaRPr lang="en-US" sz="1300" dirty="0"/>
          </a:p>
        </p:txBody>
      </p:sp>
      <p:sp>
        <p:nvSpPr>
          <p:cNvPr id="8" name="Text 5"/>
          <p:cNvSpPr/>
          <p:nvPr/>
        </p:nvSpPr>
        <p:spPr>
          <a:xfrm>
            <a:off x="7529513" y="3539490"/>
            <a:ext cx="3431500" cy="317659"/>
          </a:xfrm>
          <a:prstGeom prst="rect">
            <a:avLst/>
          </a:prstGeom>
          <a:noFill/>
          <a:ln/>
        </p:spPr>
        <p:txBody>
          <a:bodyPr wrap="none" lIns="0" tIns="0" rIns="0" bIns="0" rtlCol="0" anchor="t"/>
          <a:lstStyle/>
          <a:p>
            <a:pPr algn="l" indent="0" marL="0">
              <a:lnSpc>
                <a:spcPts val="2500"/>
              </a:lnSpc>
              <a:buNone/>
            </a:pPr>
            <a:r>
              <a:rPr lang="en-US" sz="2000" dirty="0">
                <a:solidFill>
                  <a:srgbClr val="76B9FF"/>
                </a:solidFill>
                <a:latin typeface="Roboto Slab" pitchFamily="34" charset="0"/>
                <a:ea typeface="Roboto Slab" pitchFamily="34" charset="-122"/>
                <a:cs typeface="Roboto Slab" pitchFamily="34" charset="-120"/>
              </a:rPr>
              <a:t>Recommendation Relevance</a:t>
            </a:r>
            <a:endParaRPr lang="en-US" sz="2000" dirty="0"/>
          </a:p>
        </p:txBody>
      </p:sp>
      <p:sp>
        <p:nvSpPr>
          <p:cNvPr id="9" name="Text 6"/>
          <p:cNvSpPr/>
          <p:nvPr/>
        </p:nvSpPr>
        <p:spPr>
          <a:xfrm>
            <a:off x="7529513" y="4026575"/>
            <a:ext cx="6430685" cy="541972"/>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D6E5EF"/>
                </a:solidFill>
                <a:latin typeface="Roboto" pitchFamily="34" charset="0"/>
                <a:ea typeface="Roboto" pitchFamily="34" charset="-122"/>
                <a:cs typeface="Roboto" pitchFamily="34" charset="-120"/>
              </a:rPr>
              <a:t>Precision@K:</a:t>
            </a:r>
            <a:pPr algn="l" indent="0" marL="0">
              <a:lnSpc>
                <a:spcPts val="2100"/>
              </a:lnSpc>
              <a:buNone/>
            </a:pPr>
            <a:r>
              <a:rPr lang="en-US" sz="1300" dirty="0">
                <a:solidFill>
                  <a:srgbClr val="D6E5EF"/>
                </a:solidFill>
                <a:latin typeface="Roboto" pitchFamily="34" charset="0"/>
                <a:ea typeface="Roboto" pitchFamily="34" charset="-122"/>
                <a:cs typeface="Roboto" pitchFamily="34" charset="-120"/>
              </a:rPr>
              <a:t> The proportion of recommended items (up to K items) that are truly relevant to the user.</a:t>
            </a:r>
            <a:endParaRPr lang="en-US" sz="1300" dirty="0"/>
          </a:p>
        </p:txBody>
      </p:sp>
      <p:sp>
        <p:nvSpPr>
          <p:cNvPr id="10" name="Text 7"/>
          <p:cNvSpPr/>
          <p:nvPr/>
        </p:nvSpPr>
        <p:spPr>
          <a:xfrm>
            <a:off x="7529513" y="4627840"/>
            <a:ext cx="6430685" cy="541972"/>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D6E5EF"/>
                </a:solidFill>
                <a:latin typeface="Roboto" pitchFamily="34" charset="0"/>
                <a:ea typeface="Roboto" pitchFamily="34" charset="-122"/>
                <a:cs typeface="Roboto" pitchFamily="34" charset="-120"/>
              </a:rPr>
              <a:t>Recall@K:</a:t>
            </a:r>
            <a:pPr algn="l" indent="0" marL="0">
              <a:lnSpc>
                <a:spcPts val="2100"/>
              </a:lnSpc>
              <a:buNone/>
            </a:pPr>
            <a:r>
              <a:rPr lang="en-US" sz="1300" dirty="0">
                <a:solidFill>
                  <a:srgbClr val="D6E5EF"/>
                </a:solidFill>
                <a:latin typeface="Roboto" pitchFamily="34" charset="0"/>
                <a:ea typeface="Roboto" pitchFamily="34" charset="-122"/>
                <a:cs typeface="Roboto" pitchFamily="34" charset="-120"/>
              </a:rPr>
              <a:t> The proportion of all relevant items that were successfully recommended (up to K items).</a:t>
            </a:r>
            <a:endParaRPr lang="en-US" sz="1300" dirty="0"/>
          </a:p>
        </p:txBody>
      </p:sp>
      <p:sp>
        <p:nvSpPr>
          <p:cNvPr id="11" name="Text 8"/>
          <p:cNvSpPr/>
          <p:nvPr/>
        </p:nvSpPr>
        <p:spPr>
          <a:xfrm>
            <a:off x="7529513" y="5229106"/>
            <a:ext cx="6430685" cy="812959"/>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D6E5EF"/>
                </a:solidFill>
                <a:latin typeface="Roboto" pitchFamily="34" charset="0"/>
                <a:ea typeface="Roboto" pitchFamily="34" charset="-122"/>
                <a:cs typeface="Roboto" pitchFamily="34" charset="-120"/>
              </a:rPr>
              <a:t>MAP (Mean Average Precision):</a:t>
            </a:r>
            <a:pPr algn="l" indent="0" marL="0">
              <a:lnSpc>
                <a:spcPts val="2100"/>
              </a:lnSpc>
              <a:buNone/>
            </a:pPr>
            <a:r>
              <a:rPr lang="en-US" sz="1300" dirty="0">
                <a:solidFill>
                  <a:srgbClr val="D6E5EF"/>
                </a:solidFill>
                <a:latin typeface="Roboto" pitchFamily="34" charset="0"/>
                <a:ea typeface="Roboto" pitchFamily="34" charset="-122"/>
                <a:cs typeface="Roboto" pitchFamily="34" charset="-120"/>
              </a:rPr>
              <a:t> A single-figure measure that averages the precision scores at each point a relevant item is retrieved, across all users. It's particularly useful for ranking quality.</a:t>
            </a:r>
            <a:endParaRPr lang="en-US" sz="1300" dirty="0"/>
          </a:p>
        </p:txBody>
      </p:sp>
      <p:sp>
        <p:nvSpPr>
          <p:cNvPr id="12" name="Text 9"/>
          <p:cNvSpPr/>
          <p:nvPr/>
        </p:nvSpPr>
        <p:spPr>
          <a:xfrm>
            <a:off x="7529513" y="6101358"/>
            <a:ext cx="6430685" cy="812959"/>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D6E5EF"/>
                </a:solidFill>
                <a:latin typeface="Roboto" pitchFamily="34" charset="0"/>
                <a:ea typeface="Roboto" pitchFamily="34" charset="-122"/>
                <a:cs typeface="Roboto" pitchFamily="34" charset="-120"/>
              </a:rPr>
              <a:t>NDCG (Normalized Discounted Cumulative Gain):</a:t>
            </a:r>
            <a:pPr algn="l" indent="0" marL="0">
              <a:lnSpc>
                <a:spcPts val="2100"/>
              </a:lnSpc>
              <a:buNone/>
            </a:pPr>
            <a:r>
              <a:rPr lang="en-US" sz="1300" dirty="0">
                <a:solidFill>
                  <a:srgbClr val="D6E5EF"/>
                </a:solidFill>
                <a:latin typeface="Roboto" pitchFamily="34" charset="0"/>
                <a:ea typeface="Roboto" pitchFamily="34" charset="-122"/>
                <a:cs typeface="Roboto" pitchFamily="34" charset="-120"/>
              </a:rPr>
              <a:t> A metric that considers the position of relevant items in the ranked list, giving higher scores to relevant items that appear earlier in the recommendations.</a:t>
            </a:r>
            <a:endParaRPr lang="en-US" sz="1300" dirty="0"/>
          </a:p>
        </p:txBody>
      </p:sp>
      <p:sp>
        <p:nvSpPr>
          <p:cNvPr id="13" name="Text 10"/>
          <p:cNvSpPr/>
          <p:nvPr/>
        </p:nvSpPr>
        <p:spPr>
          <a:xfrm>
            <a:off x="7529513" y="7066717"/>
            <a:ext cx="6430685" cy="541972"/>
          </a:xfrm>
          <a:prstGeom prst="rect">
            <a:avLst/>
          </a:prstGeom>
          <a:noFill/>
          <a:ln/>
        </p:spPr>
        <p:txBody>
          <a:bodyPr wrap="square" lIns="0" tIns="0" rIns="0" bIns="0" rtlCol="0" anchor="t"/>
          <a:lstStyle/>
          <a:p>
            <a:pPr algn="l" indent="0" marL="0">
              <a:lnSpc>
                <a:spcPts val="2100"/>
              </a:lnSpc>
              <a:buNone/>
            </a:pPr>
            <a:r>
              <a:rPr lang="en-US" sz="1300" i="1" dirty="0">
                <a:solidFill>
                  <a:srgbClr val="D6E5EF"/>
                </a:solidFill>
                <a:latin typeface="Roboto" pitchFamily="34" charset="0"/>
                <a:ea typeface="Roboto" pitchFamily="34" charset="-122"/>
                <a:cs typeface="Roboto" pitchFamily="34" charset="-120"/>
              </a:rPr>
              <a:t>Higher values for Precision@K, Recall@K, MAP, and NDCG indicate better performance in providing relevant recommendations.</a:t>
            </a:r>
            <a:endParaRPr lang="en-US" sz="13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335447"/>
          </a:xfrm>
          <a:prstGeom prst="rect">
            <a:avLst/>
          </a:prstGeom>
        </p:spPr>
      </p:pic>
      <p:sp>
        <p:nvSpPr>
          <p:cNvPr id="3" name="Text 0"/>
          <p:cNvSpPr/>
          <p:nvPr/>
        </p:nvSpPr>
        <p:spPr>
          <a:xfrm>
            <a:off x="777240" y="534352"/>
            <a:ext cx="6247567" cy="607338"/>
          </a:xfrm>
          <a:prstGeom prst="rect">
            <a:avLst/>
          </a:prstGeom>
          <a:noFill/>
          <a:ln/>
        </p:spPr>
        <p:txBody>
          <a:bodyPr wrap="none" lIns="0" tIns="0" rIns="0" bIns="0" rtlCol="0" anchor="t"/>
          <a:lstStyle/>
          <a:p>
            <a:pPr algn="l" indent="0" marL="0">
              <a:lnSpc>
                <a:spcPts val="4750"/>
              </a:lnSpc>
              <a:buNone/>
            </a:pPr>
            <a:r>
              <a:rPr lang="en-US" sz="3800" dirty="0">
                <a:solidFill>
                  <a:srgbClr val="76B9FF"/>
                </a:solidFill>
                <a:latin typeface="Roboto Slab" pitchFamily="34" charset="0"/>
                <a:ea typeface="Roboto Slab" pitchFamily="34" charset="-122"/>
                <a:cs typeface="Roboto Slab" pitchFamily="34" charset="-120"/>
              </a:rPr>
              <a:t>Results: Model Comparison</a:t>
            </a:r>
            <a:endParaRPr lang="en-US" sz="3800" dirty="0"/>
          </a:p>
        </p:txBody>
      </p:sp>
      <p:pic>
        <p:nvPicPr>
          <p:cNvPr id="4" name="Image 1" descr="preencoded.png">    </p:cNvPr>
          <p:cNvPicPr>
            <a:picLocks noChangeAspect="1"/>
          </p:cNvPicPr>
          <p:nvPr/>
        </p:nvPicPr>
        <p:blipFill>
          <a:blip r:embed="rId2"/>
          <a:stretch>
            <a:fillRect/>
          </a:stretch>
        </p:blipFill>
        <p:spPr>
          <a:xfrm>
            <a:off x="777240" y="1433155"/>
            <a:ext cx="7589520" cy="4250055"/>
          </a:xfrm>
          <a:prstGeom prst="rect">
            <a:avLst/>
          </a:prstGeom>
        </p:spPr>
      </p:pic>
      <p:sp>
        <p:nvSpPr>
          <p:cNvPr id="5" name="Text 1"/>
          <p:cNvSpPr/>
          <p:nvPr/>
        </p:nvSpPr>
        <p:spPr>
          <a:xfrm>
            <a:off x="1068705" y="6120408"/>
            <a:ext cx="7298055" cy="932617"/>
          </a:xfrm>
          <a:prstGeom prst="rect">
            <a:avLst/>
          </a:prstGeom>
          <a:noFill/>
          <a:ln/>
        </p:spPr>
        <p:txBody>
          <a:bodyPr wrap="square" lIns="0" tIns="0" rIns="0" bIns="0" rtlCol="0" anchor="t"/>
          <a:lstStyle/>
          <a:p>
            <a:pPr algn="l" indent="0" marL="0">
              <a:lnSpc>
                <a:spcPts val="2400"/>
              </a:lnSpc>
              <a:buNone/>
            </a:pPr>
            <a:r>
              <a:rPr lang="en-US" sz="1500" dirty="0">
                <a:solidFill>
                  <a:srgbClr val="D6E5EF"/>
                </a:solidFill>
                <a:latin typeface="Roboto" pitchFamily="34" charset="0"/>
                <a:ea typeface="Roboto" pitchFamily="34" charset="-122"/>
                <a:cs typeface="Roboto" pitchFamily="34" charset="-120"/>
              </a:rPr>
              <a:t>SVD significantly outperformed traditional methods, achieving 80% precision - meaning 4 out of 5 recommendations are relevant to users. The hybrid ensemble pushed performance even higher for certain use cases achieving 90% precision.</a:t>
            </a:r>
            <a:endParaRPr lang="en-US" sz="1500" dirty="0"/>
          </a:p>
        </p:txBody>
      </p:sp>
      <p:sp>
        <p:nvSpPr>
          <p:cNvPr id="6" name="Shape 2"/>
          <p:cNvSpPr/>
          <p:nvPr/>
        </p:nvSpPr>
        <p:spPr>
          <a:xfrm>
            <a:off x="777240" y="5901809"/>
            <a:ext cx="22860" cy="1369814"/>
          </a:xfrm>
          <a:prstGeom prst="rect">
            <a:avLst/>
          </a:prstGeom>
          <a:solidFill>
            <a:srgbClr val="66A8EE"/>
          </a:solidFill>
          <a:ln/>
        </p:spPr>
      </p:sp>
      <p:sp>
        <p:nvSpPr>
          <p:cNvPr id="7" name="Text 3"/>
          <p:cNvSpPr/>
          <p:nvPr/>
        </p:nvSpPr>
        <p:spPr>
          <a:xfrm>
            <a:off x="777240" y="7490222"/>
            <a:ext cx="7589520" cy="310872"/>
          </a:xfrm>
          <a:prstGeom prst="rect">
            <a:avLst/>
          </a:prstGeom>
          <a:noFill/>
          <a:ln/>
        </p:spPr>
        <p:txBody>
          <a:bodyPr wrap="none" lIns="0" tIns="0" rIns="0" bIns="0" rtlCol="0" anchor="t"/>
          <a:lstStyle/>
          <a:p>
            <a:pPr algn="l" indent="0" marL="0">
              <a:lnSpc>
                <a:spcPts val="2400"/>
              </a:lnSpc>
              <a:buNone/>
            </a:pPr>
            <a:r>
              <a:rPr lang="en-US" sz="1500" i="1" dirty="0">
                <a:solidFill>
                  <a:srgbClr val="D6E5EF"/>
                </a:solidFill>
                <a:latin typeface="Roboto" pitchFamily="34" charset="0"/>
                <a:ea typeface="Roboto" pitchFamily="34" charset="-122"/>
                <a:cs typeface="Roboto" pitchFamily="34" charset="-120"/>
              </a:rPr>
              <a:t>Data sourced from our repository</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18874" y="357426"/>
            <a:ext cx="3817382" cy="405408"/>
          </a:xfrm>
          <a:prstGeom prst="rect">
            <a:avLst/>
          </a:prstGeom>
          <a:noFill/>
          <a:ln/>
        </p:spPr>
        <p:txBody>
          <a:bodyPr wrap="none" lIns="0" tIns="0" rIns="0" bIns="0" rtlCol="0" anchor="t"/>
          <a:lstStyle/>
          <a:p>
            <a:pPr algn="l" indent="0" marL="0">
              <a:lnSpc>
                <a:spcPts val="3150"/>
              </a:lnSpc>
              <a:buNone/>
            </a:pPr>
            <a:r>
              <a:rPr lang="en-US" sz="2550" dirty="0">
                <a:solidFill>
                  <a:srgbClr val="76B9FF"/>
                </a:solidFill>
                <a:latin typeface="Roboto Slab" pitchFamily="34" charset="0"/>
                <a:ea typeface="Roboto Slab" pitchFamily="34" charset="-122"/>
                <a:cs typeface="Roboto Slab" pitchFamily="34" charset="-120"/>
              </a:rPr>
              <a:t>Results: Rating Accuracy</a:t>
            </a:r>
            <a:endParaRPr lang="en-US" sz="2550" dirty="0"/>
          </a:p>
        </p:txBody>
      </p:sp>
      <p:pic>
        <p:nvPicPr>
          <p:cNvPr id="3" name="Image 0" descr="preencoded.png">    </p:cNvPr>
          <p:cNvPicPr>
            <a:picLocks noChangeAspect="1"/>
          </p:cNvPicPr>
          <p:nvPr/>
        </p:nvPicPr>
        <p:blipFill>
          <a:blip r:embed="rId1"/>
          <a:stretch>
            <a:fillRect/>
          </a:stretch>
        </p:blipFill>
        <p:spPr>
          <a:xfrm>
            <a:off x="518874" y="1103233"/>
            <a:ext cx="4102298" cy="6622971"/>
          </a:xfrm>
          <a:prstGeom prst="rect">
            <a:avLst/>
          </a:prstGeom>
        </p:spPr>
      </p:pic>
      <p:sp>
        <p:nvSpPr>
          <p:cNvPr id="4" name="Text 1"/>
          <p:cNvSpPr/>
          <p:nvPr/>
        </p:nvSpPr>
        <p:spPr>
          <a:xfrm>
            <a:off x="7481054" y="1087041"/>
            <a:ext cx="3417689" cy="202644"/>
          </a:xfrm>
          <a:prstGeom prst="rect">
            <a:avLst/>
          </a:prstGeom>
          <a:noFill/>
          <a:ln/>
        </p:spPr>
        <p:txBody>
          <a:bodyPr wrap="none" lIns="0" tIns="0" rIns="0" bIns="0" rtlCol="0" anchor="t"/>
          <a:lstStyle/>
          <a:p>
            <a:pPr algn="l" indent="0" marL="0">
              <a:lnSpc>
                <a:spcPts val="1550"/>
              </a:lnSpc>
              <a:buNone/>
            </a:pPr>
            <a:r>
              <a:rPr lang="en-US" sz="1250" dirty="0">
                <a:solidFill>
                  <a:srgbClr val="76B9FF"/>
                </a:solidFill>
                <a:latin typeface="Roboto Slab" pitchFamily="34" charset="0"/>
                <a:ea typeface="Roboto Slab" pitchFamily="34" charset="-122"/>
                <a:cs typeface="Roboto Slab" pitchFamily="34" charset="-120"/>
              </a:rPr>
              <a:t>What This Means for Our Recommendations</a:t>
            </a:r>
            <a:endParaRPr lang="en-US" sz="1250" dirty="0"/>
          </a:p>
        </p:txBody>
      </p:sp>
      <p:sp>
        <p:nvSpPr>
          <p:cNvPr id="5" name="Text 2"/>
          <p:cNvSpPr/>
          <p:nvPr/>
        </p:nvSpPr>
        <p:spPr>
          <a:xfrm>
            <a:off x="7481054" y="1419344"/>
            <a:ext cx="6638092" cy="622935"/>
          </a:xfrm>
          <a:prstGeom prst="rect">
            <a:avLst/>
          </a:prstGeom>
          <a:noFill/>
          <a:ln/>
        </p:spPr>
        <p:txBody>
          <a:bodyPr wrap="square" lIns="0" tIns="0" rIns="0" bIns="0" rtlCol="0" anchor="t"/>
          <a:lstStyle/>
          <a:p>
            <a:pPr algn="l" indent="0" marL="0">
              <a:lnSpc>
                <a:spcPts val="1600"/>
              </a:lnSpc>
              <a:buNone/>
            </a:pPr>
            <a:r>
              <a:rPr lang="en-US" sz="1000" dirty="0">
                <a:solidFill>
                  <a:srgbClr val="D6E5EF"/>
                </a:solidFill>
                <a:latin typeface="Roboto" pitchFamily="34" charset="0"/>
                <a:ea typeface="Roboto" pitchFamily="34" charset="-122"/>
                <a:cs typeface="Roboto" pitchFamily="34" charset="-120"/>
              </a:rPr>
              <a:t>The Root Mean Squared Error (RMSE) quantifies the accuracy of our models in predicting specific user ratings. Lower RMSE values indicate that our models are more precise in estimating how a user would rate a movie. As observed in the chart, our advanced models significantly outperform simpler approaches.</a:t>
            </a:r>
            <a:endParaRPr lang="en-US" sz="1000" dirty="0"/>
          </a:p>
        </p:txBody>
      </p:sp>
      <p:sp>
        <p:nvSpPr>
          <p:cNvPr id="6" name="Text 3"/>
          <p:cNvSpPr/>
          <p:nvPr/>
        </p:nvSpPr>
        <p:spPr>
          <a:xfrm>
            <a:off x="7481054" y="2158960"/>
            <a:ext cx="6638092" cy="622935"/>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D6E5EF"/>
                </a:solidFill>
                <a:latin typeface="Roboto" pitchFamily="34" charset="0"/>
                <a:ea typeface="Roboto" pitchFamily="34" charset="-122"/>
                <a:cs typeface="Roboto" pitchFamily="34" charset="-120"/>
              </a:rPr>
              <a:t>Precise Predictions:</a:t>
            </a:r>
            <a:pPr algn="l" indent="0" marL="0">
              <a:lnSpc>
                <a:spcPts val="1600"/>
              </a:lnSpc>
              <a:buNone/>
            </a:pPr>
            <a:r>
              <a:rPr lang="en-US" sz="1000" dirty="0">
                <a:solidFill>
                  <a:srgbClr val="D6E5EF"/>
                </a:solidFill>
                <a:latin typeface="Roboto" pitchFamily="34" charset="0"/>
                <a:ea typeface="Roboto" pitchFamily="34" charset="-122"/>
                <a:cs typeface="Roboto" pitchFamily="34" charset="-120"/>
              </a:rPr>
              <a:t> Our top models (SVD with 0.94 RMSE and Hybrid Ensemble with 0.91 RMSE) predict user ratings with high accuracy. This means, on average, a predicted rating of 4 stars would likely correspond to an actual user rating between 3.06 and 4.94 stars for SVD, or 3.09 and 4.91 for the Hybrid Ensemble.</a:t>
            </a:r>
            <a:endParaRPr lang="en-US" sz="1000" dirty="0"/>
          </a:p>
        </p:txBody>
      </p:sp>
      <p:sp>
        <p:nvSpPr>
          <p:cNvPr id="7" name="Text 4"/>
          <p:cNvSpPr/>
          <p:nvPr/>
        </p:nvSpPr>
        <p:spPr>
          <a:xfrm>
            <a:off x="7481054" y="2827258"/>
            <a:ext cx="6638092" cy="622935"/>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D6E5EF"/>
                </a:solidFill>
                <a:latin typeface="Roboto" pitchFamily="34" charset="0"/>
                <a:ea typeface="Roboto" pitchFamily="34" charset="-122"/>
                <a:cs typeface="Roboto" pitchFamily="34" charset="-120"/>
              </a:rPr>
              <a:t>Direct Impact on Relevance:</a:t>
            </a:r>
            <a:pPr algn="l" indent="0" marL="0">
              <a:lnSpc>
                <a:spcPts val="1600"/>
              </a:lnSpc>
              <a:buNone/>
            </a:pPr>
            <a:r>
              <a:rPr lang="en-US" sz="1000" dirty="0">
                <a:solidFill>
                  <a:srgbClr val="D6E5EF"/>
                </a:solidFill>
                <a:latin typeface="Roboto" pitchFamily="34" charset="0"/>
                <a:ea typeface="Roboto" pitchFamily="34" charset="-122"/>
                <a:cs typeface="Roboto" pitchFamily="34" charset="-120"/>
              </a:rPr>
              <a:t> This high level of accuracy translates directly into more relevant recommendations. When we can accurately predict how a user will rate a movie, we are better equipped to suggest movies they will genuinely enjoy, rather than just movies that fit a general category.</a:t>
            </a:r>
            <a:endParaRPr lang="en-US" sz="1000" dirty="0"/>
          </a:p>
        </p:txBody>
      </p:sp>
      <p:sp>
        <p:nvSpPr>
          <p:cNvPr id="8" name="Text 5"/>
          <p:cNvSpPr/>
          <p:nvPr/>
        </p:nvSpPr>
        <p:spPr>
          <a:xfrm>
            <a:off x="7481054" y="3495556"/>
            <a:ext cx="6638092" cy="622935"/>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D6E5EF"/>
                </a:solidFill>
                <a:latin typeface="Roboto" pitchFamily="34" charset="0"/>
                <a:ea typeface="Roboto" pitchFamily="34" charset="-122"/>
                <a:cs typeface="Roboto" pitchFamily="34" charset="-120"/>
              </a:rPr>
              <a:t>User Satisfaction:</a:t>
            </a:r>
            <a:pPr algn="l" indent="0" marL="0">
              <a:lnSpc>
                <a:spcPts val="1600"/>
              </a:lnSpc>
              <a:buNone/>
            </a:pPr>
            <a:r>
              <a:rPr lang="en-US" sz="1000" dirty="0">
                <a:solidFill>
                  <a:srgbClr val="D6E5EF"/>
                </a:solidFill>
                <a:latin typeface="Roboto" pitchFamily="34" charset="0"/>
                <a:ea typeface="Roboto" pitchFamily="34" charset="-122"/>
                <a:cs typeface="Roboto" pitchFamily="34" charset="-120"/>
              </a:rPr>
              <a:t> Lower RMSE values are directly correlated with higher user satisfaction. Fewer large prediction errors mean users encounter fewer "bad" recommendations, leading to a more satisfying and trustworthy experience with the recommendation system.</a:t>
            </a:r>
            <a:endParaRPr lang="en-US" sz="1000" dirty="0"/>
          </a:p>
        </p:txBody>
      </p:sp>
      <p:sp>
        <p:nvSpPr>
          <p:cNvPr id="9" name="Text 6"/>
          <p:cNvSpPr/>
          <p:nvPr/>
        </p:nvSpPr>
        <p:spPr>
          <a:xfrm>
            <a:off x="7481054" y="4163854"/>
            <a:ext cx="6638092" cy="415290"/>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D6E5EF"/>
                </a:solidFill>
                <a:latin typeface="Roboto" pitchFamily="34" charset="0"/>
                <a:ea typeface="Roboto" pitchFamily="34" charset="-122"/>
                <a:cs typeface="Roboto" pitchFamily="34" charset="-120"/>
              </a:rPr>
              <a:t>Model Comparison:</a:t>
            </a:r>
            <a:pPr algn="l" indent="0" marL="0">
              <a:lnSpc>
                <a:spcPts val="1600"/>
              </a:lnSpc>
              <a:buNone/>
            </a:pPr>
            <a:r>
              <a:rPr lang="en-US" sz="1000" dirty="0">
                <a:solidFill>
                  <a:srgbClr val="D6E5EF"/>
                </a:solidFill>
                <a:latin typeface="Roboto" pitchFamily="34" charset="0"/>
                <a:ea typeface="Roboto" pitchFamily="34" charset="-122"/>
                <a:cs typeface="Roboto" pitchFamily="34" charset="-120"/>
              </a:rPr>
              <a:t> While Content-Based (1.25 RMSE), User-CF (1.15 RMSE), and Item-CF (1.05 RMSE) provide a baseline, SVD and the Hybrid Ensemble clearly demonstrate superior performance in rating prediction.</a:t>
            </a:r>
            <a:endParaRPr lang="en-US" sz="1000" dirty="0"/>
          </a:p>
        </p:txBody>
      </p:sp>
      <p:sp>
        <p:nvSpPr>
          <p:cNvPr id="10" name="Text 7"/>
          <p:cNvSpPr/>
          <p:nvPr/>
        </p:nvSpPr>
        <p:spPr>
          <a:xfrm>
            <a:off x="7481054" y="4695825"/>
            <a:ext cx="6638092" cy="622935"/>
          </a:xfrm>
          <a:prstGeom prst="rect">
            <a:avLst/>
          </a:prstGeom>
          <a:noFill/>
          <a:ln/>
        </p:spPr>
        <p:txBody>
          <a:bodyPr wrap="square" lIns="0" tIns="0" rIns="0" bIns="0" rtlCol="0" anchor="t"/>
          <a:lstStyle/>
          <a:p>
            <a:pPr algn="l" indent="0" marL="0">
              <a:lnSpc>
                <a:spcPts val="1600"/>
              </a:lnSpc>
              <a:buNone/>
            </a:pPr>
            <a:r>
              <a:rPr lang="en-US" sz="1000" dirty="0">
                <a:solidFill>
                  <a:srgbClr val="D6E5EF"/>
                </a:solidFill>
                <a:latin typeface="Roboto" pitchFamily="34" charset="0"/>
                <a:ea typeface="Roboto" pitchFamily="34" charset="-122"/>
                <a:cs typeface="Roboto" pitchFamily="34" charset="-120"/>
              </a:rPr>
              <a:t>SVD emerged as an impressive standalone model, striking an excellent balance between high predictive accuracy and computational efficiency. The Hybrid Ensemble further refines this accuracy, particularly useful in scenarios demanding the utmost precision by leveraging combined strengths of multiple algorithms.</a:t>
            </a:r>
            <a:endParaRPr lang="en-US" sz="1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83300" y="511612"/>
            <a:ext cx="6297811" cy="533757"/>
          </a:xfrm>
          <a:prstGeom prst="rect">
            <a:avLst/>
          </a:prstGeom>
          <a:noFill/>
          <a:ln/>
        </p:spPr>
        <p:txBody>
          <a:bodyPr wrap="none" lIns="0" tIns="0" rIns="0" bIns="0" rtlCol="0" anchor="t"/>
          <a:lstStyle/>
          <a:p>
            <a:pPr algn="l" indent="0" marL="0">
              <a:lnSpc>
                <a:spcPts val="4200"/>
              </a:lnSpc>
              <a:buNone/>
            </a:pPr>
            <a:r>
              <a:rPr lang="en-US" sz="3350" dirty="0">
                <a:solidFill>
                  <a:srgbClr val="76B9FF"/>
                </a:solidFill>
                <a:latin typeface="Roboto Slab" pitchFamily="34" charset="0"/>
                <a:ea typeface="Roboto Slab" pitchFamily="34" charset="-122"/>
                <a:cs typeface="Roboto Slab" pitchFamily="34" charset="-120"/>
              </a:rPr>
              <a:t>Key Insights from Our Analysis</a:t>
            </a:r>
            <a:endParaRPr lang="en-US" sz="3350" dirty="0"/>
          </a:p>
        </p:txBody>
      </p:sp>
      <p:sp>
        <p:nvSpPr>
          <p:cNvPr id="3" name="Shape 1"/>
          <p:cNvSpPr/>
          <p:nvPr/>
        </p:nvSpPr>
        <p:spPr>
          <a:xfrm>
            <a:off x="683300" y="1386959"/>
            <a:ext cx="6546533" cy="2943463"/>
          </a:xfrm>
          <a:prstGeom prst="roundRect">
            <a:avLst>
              <a:gd name="adj" fmla="val 871"/>
            </a:avLst>
          </a:prstGeom>
          <a:noFill/>
          <a:ln w="22860">
            <a:solidFill>
              <a:srgbClr val="585F6B"/>
            </a:solidFill>
            <a:prstDash val="solid"/>
          </a:ln>
        </p:spPr>
      </p:sp>
      <p:sp>
        <p:nvSpPr>
          <p:cNvPr id="4" name="Text 2"/>
          <p:cNvSpPr/>
          <p:nvPr/>
        </p:nvSpPr>
        <p:spPr>
          <a:xfrm>
            <a:off x="876895" y="1580555"/>
            <a:ext cx="2883337" cy="266938"/>
          </a:xfrm>
          <a:prstGeom prst="rect">
            <a:avLst/>
          </a:prstGeom>
          <a:noFill/>
          <a:ln/>
        </p:spPr>
        <p:txBody>
          <a:bodyPr wrap="none" lIns="0" tIns="0" rIns="0" bIns="0" rtlCol="0" anchor="t"/>
          <a:lstStyle/>
          <a:p>
            <a:pPr algn="l" indent="0" marL="0">
              <a:lnSpc>
                <a:spcPts val="2100"/>
              </a:lnSpc>
              <a:buNone/>
            </a:pPr>
            <a:r>
              <a:rPr lang="en-US" sz="1650" dirty="0">
                <a:solidFill>
                  <a:srgbClr val="D6E5EF"/>
                </a:solidFill>
                <a:latin typeface="Roboto Slab" pitchFamily="34" charset="0"/>
                <a:ea typeface="Roboto Slab" pitchFamily="34" charset="-122"/>
                <a:cs typeface="Roboto Slab" pitchFamily="34" charset="-120"/>
              </a:rPr>
              <a:t>Hybrid Ensemble Excellence</a:t>
            </a:r>
            <a:endParaRPr lang="en-US" sz="1650" dirty="0"/>
          </a:p>
        </p:txBody>
      </p:sp>
      <p:sp>
        <p:nvSpPr>
          <p:cNvPr id="5" name="Text 3"/>
          <p:cNvSpPr/>
          <p:nvPr/>
        </p:nvSpPr>
        <p:spPr>
          <a:xfrm>
            <a:off x="876895" y="1949887"/>
            <a:ext cx="6159341" cy="1913572"/>
          </a:xfrm>
          <a:prstGeom prst="rect">
            <a:avLst/>
          </a:prstGeom>
          <a:noFill/>
          <a:ln/>
        </p:spPr>
        <p:txBody>
          <a:bodyPr wrap="square" lIns="0" tIns="0" rIns="0" bIns="0" rtlCol="0" anchor="t"/>
          <a:lstStyle/>
          <a:p>
            <a:pPr algn="l" indent="0" marL="0">
              <a:lnSpc>
                <a:spcPts val="2150"/>
              </a:lnSpc>
              <a:buNone/>
            </a:pPr>
            <a:r>
              <a:rPr lang="en-US" sz="1300" dirty="0">
                <a:solidFill>
                  <a:srgbClr val="D6E5EF"/>
                </a:solidFill>
                <a:latin typeface="Roboto" pitchFamily="34" charset="0"/>
                <a:ea typeface="Roboto" pitchFamily="34" charset="-122"/>
                <a:cs typeface="Roboto" pitchFamily="34" charset="-120"/>
              </a:rPr>
              <a:t>Our ensemble model, which ingeniously combines the strengths of Singular Value Decomposition (SVD) with the robust predictive power of Gradient Boosting Machines (such as XGBoost, LightGBM, and CatBoost), consistently achieved the best overall performance. This synergy significantly enhanced both the precision of our recommendations (ensuring more relevant items are suggested) and the accuracy of our rating predictions (reducing the error in estimated user ratings), leading to a highly effective and reliable system.</a:t>
            </a:r>
            <a:endParaRPr lang="en-US" sz="1300" dirty="0"/>
          </a:p>
        </p:txBody>
      </p:sp>
      <p:sp>
        <p:nvSpPr>
          <p:cNvPr id="6" name="Shape 4"/>
          <p:cNvSpPr/>
          <p:nvPr/>
        </p:nvSpPr>
        <p:spPr>
          <a:xfrm>
            <a:off x="7400568" y="1386959"/>
            <a:ext cx="6546533" cy="2943463"/>
          </a:xfrm>
          <a:prstGeom prst="roundRect">
            <a:avLst>
              <a:gd name="adj" fmla="val 871"/>
            </a:avLst>
          </a:prstGeom>
          <a:noFill/>
          <a:ln w="22860">
            <a:solidFill>
              <a:srgbClr val="585F6B"/>
            </a:solidFill>
            <a:prstDash val="solid"/>
          </a:ln>
        </p:spPr>
      </p:sp>
      <p:sp>
        <p:nvSpPr>
          <p:cNvPr id="7" name="Text 5"/>
          <p:cNvSpPr/>
          <p:nvPr/>
        </p:nvSpPr>
        <p:spPr>
          <a:xfrm>
            <a:off x="7594163" y="1580555"/>
            <a:ext cx="2798088" cy="266938"/>
          </a:xfrm>
          <a:prstGeom prst="rect">
            <a:avLst/>
          </a:prstGeom>
          <a:noFill/>
          <a:ln/>
        </p:spPr>
        <p:txBody>
          <a:bodyPr wrap="none" lIns="0" tIns="0" rIns="0" bIns="0" rtlCol="0" anchor="t"/>
          <a:lstStyle/>
          <a:p>
            <a:pPr algn="l" indent="0" marL="0">
              <a:lnSpc>
                <a:spcPts val="2100"/>
              </a:lnSpc>
              <a:buNone/>
            </a:pPr>
            <a:r>
              <a:rPr lang="en-US" sz="1650" dirty="0">
                <a:solidFill>
                  <a:srgbClr val="D6E5EF"/>
                </a:solidFill>
                <a:latin typeface="Roboto Slab" pitchFamily="34" charset="0"/>
                <a:ea typeface="Roboto Slab" pitchFamily="34" charset="-122"/>
                <a:cs typeface="Roboto Slab" pitchFamily="34" charset="-120"/>
              </a:rPr>
              <a:t>SVD as a Strong Foundation</a:t>
            </a:r>
            <a:endParaRPr lang="en-US" sz="1650" dirty="0"/>
          </a:p>
        </p:txBody>
      </p:sp>
      <p:sp>
        <p:nvSpPr>
          <p:cNvPr id="8" name="Text 6"/>
          <p:cNvSpPr/>
          <p:nvPr/>
        </p:nvSpPr>
        <p:spPr>
          <a:xfrm>
            <a:off x="7594163" y="1949887"/>
            <a:ext cx="6159341" cy="2186940"/>
          </a:xfrm>
          <a:prstGeom prst="rect">
            <a:avLst/>
          </a:prstGeom>
          <a:noFill/>
          <a:ln/>
        </p:spPr>
        <p:txBody>
          <a:bodyPr wrap="square" lIns="0" tIns="0" rIns="0" bIns="0" rtlCol="0" anchor="t"/>
          <a:lstStyle/>
          <a:p>
            <a:pPr algn="l" indent="0" marL="0">
              <a:lnSpc>
                <a:spcPts val="2150"/>
              </a:lnSpc>
              <a:buNone/>
            </a:pPr>
            <a:r>
              <a:rPr lang="en-US" sz="1300" dirty="0">
                <a:solidFill>
                  <a:srgbClr val="D6E5EF"/>
                </a:solidFill>
                <a:latin typeface="Roboto" pitchFamily="34" charset="0"/>
                <a:ea typeface="Roboto" pitchFamily="34" charset="-122"/>
                <a:cs typeface="Roboto" pitchFamily="34" charset="-120"/>
              </a:rPr>
              <a:t>Singular Value Decomposition (SVD) proved to be an exceptionally powerful standalone model. It excelled at uncovering latent user-item relationships by decomposing the user-item interaction matrix into lower-dimensional spaces, effectively identifying underlying preferences and patterns that are not immediately obvious. This capability was crucial in efficiently addressing the pervasive challenge of data sparsity, where many users have only rated a small fraction of available movies, by inferring missing ratings based on these hidden factors.</a:t>
            </a:r>
            <a:endParaRPr lang="en-US" sz="1300" dirty="0"/>
          </a:p>
        </p:txBody>
      </p:sp>
      <p:sp>
        <p:nvSpPr>
          <p:cNvPr id="9" name="Shape 7"/>
          <p:cNvSpPr/>
          <p:nvPr/>
        </p:nvSpPr>
        <p:spPr>
          <a:xfrm>
            <a:off x="683300" y="4501158"/>
            <a:ext cx="6546533" cy="3216831"/>
          </a:xfrm>
          <a:prstGeom prst="roundRect">
            <a:avLst>
              <a:gd name="adj" fmla="val 797"/>
            </a:avLst>
          </a:prstGeom>
          <a:noFill/>
          <a:ln w="22860">
            <a:solidFill>
              <a:srgbClr val="585F6B"/>
            </a:solidFill>
            <a:prstDash val="solid"/>
          </a:ln>
        </p:spPr>
      </p:sp>
      <p:sp>
        <p:nvSpPr>
          <p:cNvPr id="10" name="Text 8"/>
          <p:cNvSpPr/>
          <p:nvPr/>
        </p:nvSpPr>
        <p:spPr>
          <a:xfrm>
            <a:off x="876895" y="4694753"/>
            <a:ext cx="2467928" cy="266938"/>
          </a:xfrm>
          <a:prstGeom prst="rect">
            <a:avLst/>
          </a:prstGeom>
          <a:noFill/>
          <a:ln/>
        </p:spPr>
        <p:txBody>
          <a:bodyPr wrap="none" lIns="0" tIns="0" rIns="0" bIns="0" rtlCol="0" anchor="t"/>
          <a:lstStyle/>
          <a:p>
            <a:pPr algn="l" indent="0" marL="0">
              <a:lnSpc>
                <a:spcPts val="2100"/>
              </a:lnSpc>
              <a:buNone/>
            </a:pPr>
            <a:r>
              <a:rPr lang="en-US" sz="1650" dirty="0">
                <a:solidFill>
                  <a:srgbClr val="D6E5EF"/>
                </a:solidFill>
                <a:latin typeface="Roboto Slab" pitchFamily="34" charset="0"/>
                <a:ea typeface="Roboto Slab" pitchFamily="34" charset="-122"/>
                <a:cs typeface="Roboto Slab" pitchFamily="34" charset="-120"/>
              </a:rPr>
              <a:t>Robustness to Cold-Start</a:t>
            </a:r>
            <a:endParaRPr lang="en-US" sz="1650" dirty="0"/>
          </a:p>
        </p:txBody>
      </p:sp>
      <p:sp>
        <p:nvSpPr>
          <p:cNvPr id="11" name="Text 9"/>
          <p:cNvSpPr/>
          <p:nvPr/>
        </p:nvSpPr>
        <p:spPr>
          <a:xfrm>
            <a:off x="876895" y="5064085"/>
            <a:ext cx="6159341" cy="2186940"/>
          </a:xfrm>
          <a:prstGeom prst="rect">
            <a:avLst/>
          </a:prstGeom>
          <a:noFill/>
          <a:ln/>
        </p:spPr>
        <p:txBody>
          <a:bodyPr wrap="square" lIns="0" tIns="0" rIns="0" bIns="0" rtlCol="0" anchor="t"/>
          <a:lstStyle/>
          <a:p>
            <a:pPr algn="l" indent="0" marL="0">
              <a:lnSpc>
                <a:spcPts val="2150"/>
              </a:lnSpc>
              <a:buNone/>
            </a:pPr>
            <a:r>
              <a:rPr lang="en-US" sz="1300" dirty="0">
                <a:solidFill>
                  <a:srgbClr val="D6E5EF"/>
                </a:solidFill>
                <a:latin typeface="Roboto" pitchFamily="34" charset="0"/>
                <a:ea typeface="Roboto" pitchFamily="34" charset="-122"/>
                <a:cs typeface="Roboto" pitchFamily="34" charset="-120"/>
              </a:rPr>
              <a:t>A significant achievement of our hybrid approach was its effective mitigation of the notorious cold-start problem. For new users with no rating history or recently added movies without sufficient interactions, the system intelligently leverages diverse data sources—such as movie genres, keywords, or user demographic information—in conjunction with the content-based component of the hybrid model. As more interaction data becomes available, the collaborative filtering aspects are progressively incorporated, ensuring relevant initial recommendations while continuously learning and adapting to new information.</a:t>
            </a:r>
            <a:endParaRPr lang="en-US" sz="1300" dirty="0"/>
          </a:p>
        </p:txBody>
      </p:sp>
      <p:sp>
        <p:nvSpPr>
          <p:cNvPr id="12" name="Shape 10"/>
          <p:cNvSpPr/>
          <p:nvPr/>
        </p:nvSpPr>
        <p:spPr>
          <a:xfrm>
            <a:off x="7400568" y="4501158"/>
            <a:ext cx="6546533" cy="3216831"/>
          </a:xfrm>
          <a:prstGeom prst="roundRect">
            <a:avLst>
              <a:gd name="adj" fmla="val 797"/>
            </a:avLst>
          </a:prstGeom>
          <a:noFill/>
          <a:ln w="22860">
            <a:solidFill>
              <a:srgbClr val="585F6B"/>
            </a:solidFill>
            <a:prstDash val="solid"/>
          </a:ln>
        </p:spPr>
      </p:sp>
      <p:sp>
        <p:nvSpPr>
          <p:cNvPr id="13" name="Text 11"/>
          <p:cNvSpPr/>
          <p:nvPr/>
        </p:nvSpPr>
        <p:spPr>
          <a:xfrm>
            <a:off x="7594163" y="4694753"/>
            <a:ext cx="3027283" cy="266938"/>
          </a:xfrm>
          <a:prstGeom prst="rect">
            <a:avLst/>
          </a:prstGeom>
          <a:noFill/>
          <a:ln/>
        </p:spPr>
        <p:txBody>
          <a:bodyPr wrap="none" lIns="0" tIns="0" rIns="0" bIns="0" rtlCol="0" anchor="t"/>
          <a:lstStyle/>
          <a:p>
            <a:pPr algn="l" indent="0" marL="0">
              <a:lnSpc>
                <a:spcPts val="2100"/>
              </a:lnSpc>
              <a:buNone/>
            </a:pPr>
            <a:r>
              <a:rPr lang="en-US" sz="1650" dirty="0">
                <a:solidFill>
                  <a:srgbClr val="D6E5EF"/>
                </a:solidFill>
                <a:latin typeface="Roboto Slab" pitchFamily="34" charset="0"/>
                <a:ea typeface="Roboto Slab" pitchFamily="34" charset="-122"/>
                <a:cs typeface="Roboto Slab" pitchFamily="34" charset="-120"/>
              </a:rPr>
              <a:t>Precision &amp; Accuracy Synergy</a:t>
            </a:r>
            <a:endParaRPr lang="en-US" sz="1650" dirty="0"/>
          </a:p>
        </p:txBody>
      </p:sp>
      <p:sp>
        <p:nvSpPr>
          <p:cNvPr id="14" name="Text 12"/>
          <p:cNvSpPr/>
          <p:nvPr/>
        </p:nvSpPr>
        <p:spPr>
          <a:xfrm>
            <a:off x="7594163" y="5064085"/>
            <a:ext cx="6159341" cy="2460308"/>
          </a:xfrm>
          <a:prstGeom prst="rect">
            <a:avLst/>
          </a:prstGeom>
          <a:noFill/>
          <a:ln/>
        </p:spPr>
        <p:txBody>
          <a:bodyPr wrap="square" lIns="0" tIns="0" rIns="0" bIns="0" rtlCol="0" anchor="t"/>
          <a:lstStyle/>
          <a:p>
            <a:pPr algn="l" indent="0" marL="0">
              <a:lnSpc>
                <a:spcPts val="2150"/>
              </a:lnSpc>
              <a:buNone/>
            </a:pPr>
            <a:r>
              <a:rPr lang="en-US" sz="1300" dirty="0">
                <a:solidFill>
                  <a:srgbClr val="D6E5EF"/>
                </a:solidFill>
                <a:latin typeface="Roboto" pitchFamily="34" charset="0"/>
                <a:ea typeface="Roboto" pitchFamily="34" charset="-122"/>
                <a:cs typeface="Roboto" pitchFamily="34" charset="-120"/>
              </a:rPr>
              <a:t>Our analysis clearly demonstrated that achieving maximal user satisfaction and engagement hinges on a delicate balance between high recommendation precision and accurate rating predictions. High precision ensures that the items recommended are genuinely relevant and desired by the user, minimizing "bad" suggestions. Simultaneously, accurate rating predictions, evidenced by a low Root Mean Squared Error (RMSE), mean that our system reliably estimates how much a user will like a specific movie. This dual focus ensures that users not only receive recommendations they are likely to enjoy but also trust the system's predictive capabilities, fostering a more positive and engaging experience.</a:t>
            </a:r>
            <a:endParaRPr lang="en-US" sz="13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48070" y="514350"/>
            <a:ext cx="7165062" cy="584359"/>
          </a:xfrm>
          <a:prstGeom prst="rect">
            <a:avLst/>
          </a:prstGeom>
          <a:noFill/>
          <a:ln/>
        </p:spPr>
        <p:txBody>
          <a:bodyPr wrap="none" lIns="0" tIns="0" rIns="0" bIns="0" rtlCol="0" anchor="t"/>
          <a:lstStyle/>
          <a:p>
            <a:pPr algn="l" indent="0" marL="0">
              <a:lnSpc>
                <a:spcPts val="4600"/>
              </a:lnSpc>
              <a:buNone/>
            </a:pPr>
            <a:r>
              <a:rPr lang="en-US" sz="3650" dirty="0">
                <a:solidFill>
                  <a:srgbClr val="76B9FF"/>
                </a:solidFill>
                <a:latin typeface="Roboto Slab" pitchFamily="34" charset="0"/>
                <a:ea typeface="Roboto Slab" pitchFamily="34" charset="-122"/>
                <a:cs typeface="Roboto Slab" pitchFamily="34" charset="-120"/>
              </a:rPr>
              <a:t>Top Recommendations Example</a:t>
            </a:r>
            <a:endParaRPr lang="en-US" sz="3650" dirty="0"/>
          </a:p>
        </p:txBody>
      </p:sp>
      <p:pic>
        <p:nvPicPr>
          <p:cNvPr id="3" name="Image 0" descr="preencoded.png">    </p:cNvPr>
          <p:cNvPicPr>
            <a:picLocks noChangeAspect="1"/>
          </p:cNvPicPr>
          <p:nvPr/>
        </p:nvPicPr>
        <p:blipFill>
          <a:blip r:embed="rId1"/>
          <a:stretch>
            <a:fillRect/>
          </a:stretch>
        </p:blipFill>
        <p:spPr>
          <a:xfrm>
            <a:off x="748070" y="1589603"/>
            <a:ext cx="6339007" cy="6339007"/>
          </a:xfrm>
          <a:prstGeom prst="rect">
            <a:avLst/>
          </a:prstGeom>
        </p:spPr>
      </p:pic>
      <p:sp>
        <p:nvSpPr>
          <p:cNvPr id="4" name="Text 1"/>
          <p:cNvSpPr/>
          <p:nvPr/>
        </p:nvSpPr>
        <p:spPr>
          <a:xfrm>
            <a:off x="7550944" y="1566148"/>
            <a:ext cx="3479125" cy="350639"/>
          </a:xfrm>
          <a:prstGeom prst="rect">
            <a:avLst/>
          </a:prstGeom>
          <a:noFill/>
          <a:ln/>
        </p:spPr>
        <p:txBody>
          <a:bodyPr wrap="none" lIns="0" tIns="0" rIns="0" bIns="0" rtlCol="0" anchor="t"/>
          <a:lstStyle/>
          <a:p>
            <a:pPr algn="l" indent="0" marL="0">
              <a:lnSpc>
                <a:spcPts val="2750"/>
              </a:lnSpc>
              <a:buNone/>
            </a:pPr>
            <a:r>
              <a:rPr lang="en-US" sz="2200" dirty="0">
                <a:solidFill>
                  <a:srgbClr val="76B9FF"/>
                </a:solidFill>
                <a:latin typeface="Roboto Slab" pitchFamily="34" charset="0"/>
                <a:ea typeface="Roboto Slab" pitchFamily="34" charset="-122"/>
                <a:cs typeface="Roboto Slab" pitchFamily="34" charset="-120"/>
              </a:rPr>
              <a:t>Sample User: MovieBuff42</a:t>
            </a:r>
            <a:endParaRPr lang="en-US" sz="2200" dirty="0"/>
          </a:p>
        </p:txBody>
      </p:sp>
      <p:sp>
        <p:nvSpPr>
          <p:cNvPr id="5" name="Text 2"/>
          <p:cNvSpPr/>
          <p:nvPr/>
        </p:nvSpPr>
        <p:spPr>
          <a:xfrm>
            <a:off x="7550944" y="2103715"/>
            <a:ext cx="6339007" cy="299204"/>
          </a:xfrm>
          <a:prstGeom prst="rect">
            <a:avLst/>
          </a:prstGeom>
          <a:noFill/>
          <a:ln/>
        </p:spPr>
        <p:txBody>
          <a:bodyPr wrap="none" lIns="0" tIns="0" rIns="0" bIns="0" rtlCol="0" anchor="t"/>
          <a:lstStyle/>
          <a:p>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Based on this user's rating history, our SVD model recommended:</a:t>
            </a:r>
            <a:endParaRPr lang="en-US" sz="1450" dirty="0"/>
          </a:p>
        </p:txBody>
      </p:sp>
      <p:sp>
        <p:nvSpPr>
          <p:cNvPr id="6" name="Text 3"/>
          <p:cNvSpPr/>
          <p:nvPr/>
        </p:nvSpPr>
        <p:spPr>
          <a:xfrm>
            <a:off x="7550944" y="2571155"/>
            <a:ext cx="6339007" cy="299204"/>
          </a:xfrm>
          <a:prstGeom prst="rect">
            <a:avLst/>
          </a:prstGeom>
          <a:noFill/>
          <a:ln/>
        </p:spPr>
        <p:txBody>
          <a:bodyPr wrap="none" lIns="0" tIns="0" rIns="0" bIns="0" rtlCol="0" anchor="t"/>
          <a:lstStyle/>
          <a:p>
            <a:pPr algn="l" marL="342900" indent="-342900">
              <a:lnSpc>
                <a:spcPts val="2350"/>
              </a:lnSpc>
              <a:buSzPct val="100000"/>
              <a:buFont typeface="+mj-lt"/>
              <a:buAutoNum type="arabicPeriod" startAt="1"/>
            </a:pPr>
            <a:r>
              <a:rPr lang="en-US" sz="1450" b="1" dirty="0">
                <a:solidFill>
                  <a:srgbClr val="D6E5EF"/>
                </a:solidFill>
                <a:latin typeface="Roboto" pitchFamily="34" charset="0"/>
                <a:ea typeface="Roboto" pitchFamily="34" charset="-122"/>
                <a:cs typeface="Roboto" pitchFamily="34" charset="-120"/>
              </a:rPr>
              <a:t>The Shawshank Redemption</a:t>
            </a:r>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 - User rated 5 stars ✓</a:t>
            </a:r>
            <a:endParaRPr lang="en-US" sz="1450" dirty="0"/>
          </a:p>
        </p:txBody>
      </p:sp>
      <p:sp>
        <p:nvSpPr>
          <p:cNvPr id="7" name="Text 4"/>
          <p:cNvSpPr/>
          <p:nvPr/>
        </p:nvSpPr>
        <p:spPr>
          <a:xfrm>
            <a:off x="7550944" y="2935724"/>
            <a:ext cx="6339007" cy="299204"/>
          </a:xfrm>
          <a:prstGeom prst="rect">
            <a:avLst/>
          </a:prstGeom>
          <a:noFill/>
          <a:ln/>
        </p:spPr>
        <p:txBody>
          <a:bodyPr wrap="none" lIns="0" tIns="0" rIns="0" bIns="0" rtlCol="0" anchor="t"/>
          <a:lstStyle/>
          <a:p>
            <a:pPr algn="l" marL="342900" indent="-342900">
              <a:lnSpc>
                <a:spcPts val="2350"/>
              </a:lnSpc>
              <a:buSzPct val="100000"/>
              <a:buFont typeface="+mj-lt"/>
              <a:buAutoNum type="arabicPeriod" startAt="2"/>
            </a:pPr>
            <a:r>
              <a:rPr lang="en-US" sz="1450" b="1" dirty="0">
                <a:solidFill>
                  <a:srgbClr val="D6E5EF"/>
                </a:solidFill>
                <a:latin typeface="Roboto" pitchFamily="34" charset="0"/>
                <a:ea typeface="Roboto" pitchFamily="34" charset="-122"/>
                <a:cs typeface="Roboto" pitchFamily="34" charset="-120"/>
              </a:rPr>
              <a:t>Pulp Fiction</a:t>
            </a:r>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 - User rated 4.5 stars ✓</a:t>
            </a:r>
            <a:endParaRPr lang="en-US" sz="1450" dirty="0"/>
          </a:p>
        </p:txBody>
      </p:sp>
      <p:sp>
        <p:nvSpPr>
          <p:cNvPr id="8" name="Text 5"/>
          <p:cNvSpPr/>
          <p:nvPr/>
        </p:nvSpPr>
        <p:spPr>
          <a:xfrm>
            <a:off x="7550944" y="3300293"/>
            <a:ext cx="6339007" cy="299204"/>
          </a:xfrm>
          <a:prstGeom prst="rect">
            <a:avLst/>
          </a:prstGeom>
          <a:noFill/>
          <a:ln/>
        </p:spPr>
        <p:txBody>
          <a:bodyPr wrap="none" lIns="0" tIns="0" rIns="0" bIns="0" rtlCol="0" anchor="t"/>
          <a:lstStyle/>
          <a:p>
            <a:pPr algn="l" marL="342900" indent="-342900">
              <a:lnSpc>
                <a:spcPts val="2350"/>
              </a:lnSpc>
              <a:buSzPct val="100000"/>
              <a:buFont typeface="+mj-lt"/>
              <a:buAutoNum type="arabicPeriod" startAt="3"/>
            </a:pPr>
            <a:r>
              <a:rPr lang="en-US" sz="1450" b="1" dirty="0">
                <a:solidFill>
                  <a:srgbClr val="D6E5EF"/>
                </a:solidFill>
                <a:latin typeface="Roboto" pitchFamily="34" charset="0"/>
                <a:ea typeface="Roboto" pitchFamily="34" charset="-122"/>
                <a:cs typeface="Roboto" pitchFamily="34" charset="-120"/>
              </a:rPr>
              <a:t>The Dark Knight</a:t>
            </a:r>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 - User rated 5 stars ✓</a:t>
            </a:r>
            <a:endParaRPr lang="en-US" sz="1450" dirty="0"/>
          </a:p>
        </p:txBody>
      </p:sp>
      <p:sp>
        <p:nvSpPr>
          <p:cNvPr id="9" name="Text 6"/>
          <p:cNvSpPr/>
          <p:nvPr/>
        </p:nvSpPr>
        <p:spPr>
          <a:xfrm>
            <a:off x="7550944" y="3664863"/>
            <a:ext cx="6339007" cy="299204"/>
          </a:xfrm>
          <a:prstGeom prst="rect">
            <a:avLst/>
          </a:prstGeom>
          <a:noFill/>
          <a:ln/>
        </p:spPr>
        <p:txBody>
          <a:bodyPr wrap="none" lIns="0" tIns="0" rIns="0" bIns="0" rtlCol="0" anchor="t"/>
          <a:lstStyle/>
          <a:p>
            <a:pPr algn="l" marL="342900" indent="-342900">
              <a:lnSpc>
                <a:spcPts val="2350"/>
              </a:lnSpc>
              <a:buSzPct val="100000"/>
              <a:buFont typeface="+mj-lt"/>
              <a:buAutoNum type="arabicPeriod" startAt="4"/>
            </a:pPr>
            <a:r>
              <a:rPr lang="en-US" sz="1450" b="1" dirty="0">
                <a:solidFill>
                  <a:srgbClr val="D6E5EF"/>
                </a:solidFill>
                <a:latin typeface="Roboto" pitchFamily="34" charset="0"/>
                <a:ea typeface="Roboto" pitchFamily="34" charset="-122"/>
                <a:cs typeface="Roboto" pitchFamily="34" charset="-120"/>
              </a:rPr>
              <a:t>Fight Club</a:t>
            </a:r>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 - User rated 4 stars ✓</a:t>
            </a:r>
            <a:endParaRPr lang="en-US" sz="1450" dirty="0"/>
          </a:p>
        </p:txBody>
      </p:sp>
      <p:sp>
        <p:nvSpPr>
          <p:cNvPr id="10" name="Text 7"/>
          <p:cNvSpPr/>
          <p:nvPr/>
        </p:nvSpPr>
        <p:spPr>
          <a:xfrm>
            <a:off x="7550944" y="4029432"/>
            <a:ext cx="6339007" cy="299204"/>
          </a:xfrm>
          <a:prstGeom prst="rect">
            <a:avLst/>
          </a:prstGeom>
          <a:noFill/>
          <a:ln/>
        </p:spPr>
        <p:txBody>
          <a:bodyPr wrap="none" lIns="0" tIns="0" rIns="0" bIns="0" rtlCol="0" anchor="t"/>
          <a:lstStyle/>
          <a:p>
            <a:pPr algn="l" marL="342900" indent="-342900">
              <a:lnSpc>
                <a:spcPts val="2350"/>
              </a:lnSpc>
              <a:buSzPct val="100000"/>
              <a:buFont typeface="+mj-lt"/>
              <a:buAutoNum type="arabicPeriod" startAt="5"/>
            </a:pPr>
            <a:r>
              <a:rPr lang="en-US" sz="1450" b="1" dirty="0">
                <a:solidFill>
                  <a:srgbClr val="D6E5EF"/>
                </a:solidFill>
                <a:latin typeface="Roboto" pitchFamily="34" charset="0"/>
                <a:ea typeface="Roboto" pitchFamily="34" charset="-122"/>
                <a:cs typeface="Roboto" pitchFamily="34" charset="-120"/>
              </a:rPr>
              <a:t>Inception</a:t>
            </a:r>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 - User did not rate ✗</a:t>
            </a:r>
            <a:endParaRPr lang="en-US" sz="1450" dirty="0"/>
          </a:p>
        </p:txBody>
      </p:sp>
      <p:sp>
        <p:nvSpPr>
          <p:cNvPr id="11" name="Text 8"/>
          <p:cNvSpPr/>
          <p:nvPr/>
        </p:nvSpPr>
        <p:spPr>
          <a:xfrm>
            <a:off x="7550944" y="4496872"/>
            <a:ext cx="6339007" cy="299204"/>
          </a:xfrm>
          <a:prstGeom prst="rect">
            <a:avLst/>
          </a:prstGeom>
          <a:noFill/>
          <a:ln/>
        </p:spPr>
        <p:txBody>
          <a:bodyPr wrap="none" lIns="0" tIns="0" rIns="0" bIns="0" rtlCol="0" anchor="t"/>
          <a:lstStyle/>
          <a:p>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Result: 4 out of 5 recommendations (80%) were positively rated by the user</a:t>
            </a:r>
            <a:endParaRPr lang="en-US" sz="14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886182"/>
            <a:ext cx="7129582"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Production Recommendations</a:t>
            </a:r>
            <a:endParaRPr lang="en-US" sz="3900" dirty="0"/>
          </a:p>
        </p:txBody>
      </p:sp>
      <p:sp>
        <p:nvSpPr>
          <p:cNvPr id="3" name="Shape 1"/>
          <p:cNvSpPr/>
          <p:nvPr/>
        </p:nvSpPr>
        <p:spPr>
          <a:xfrm>
            <a:off x="7303770" y="1903095"/>
            <a:ext cx="22860" cy="4899422"/>
          </a:xfrm>
          <a:prstGeom prst="roundRect">
            <a:avLst>
              <a:gd name="adj" fmla="val 130232"/>
            </a:avLst>
          </a:prstGeom>
          <a:solidFill>
            <a:srgbClr val="585F6B"/>
          </a:solidFill>
          <a:ln/>
        </p:spPr>
      </p:sp>
      <p:sp>
        <p:nvSpPr>
          <p:cNvPr id="4" name="Shape 2"/>
          <p:cNvSpPr/>
          <p:nvPr/>
        </p:nvSpPr>
        <p:spPr>
          <a:xfrm>
            <a:off x="6519505" y="2114907"/>
            <a:ext cx="595313" cy="22860"/>
          </a:xfrm>
          <a:prstGeom prst="roundRect">
            <a:avLst>
              <a:gd name="adj" fmla="val 130232"/>
            </a:avLst>
          </a:prstGeom>
          <a:solidFill>
            <a:srgbClr val="585F6B"/>
          </a:solidFill>
          <a:ln/>
        </p:spPr>
      </p:sp>
      <p:sp>
        <p:nvSpPr>
          <p:cNvPr id="5" name="Shape 3"/>
          <p:cNvSpPr/>
          <p:nvPr/>
        </p:nvSpPr>
        <p:spPr>
          <a:xfrm>
            <a:off x="7091958" y="1903095"/>
            <a:ext cx="446484" cy="446484"/>
          </a:xfrm>
          <a:prstGeom prst="roundRect">
            <a:avLst>
              <a:gd name="adj" fmla="val 6668"/>
            </a:avLst>
          </a:prstGeom>
          <a:solidFill>
            <a:srgbClr val="3F4652"/>
          </a:solidFill>
          <a:ln/>
        </p:spPr>
      </p:sp>
      <p:sp>
        <p:nvSpPr>
          <p:cNvPr id="6" name="Text 4"/>
          <p:cNvSpPr/>
          <p:nvPr/>
        </p:nvSpPr>
        <p:spPr>
          <a:xfrm>
            <a:off x="7166372" y="1940302"/>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1</a:t>
            </a:r>
            <a:endParaRPr lang="en-US" sz="2300" dirty="0"/>
          </a:p>
        </p:txBody>
      </p:sp>
      <p:sp>
        <p:nvSpPr>
          <p:cNvPr id="7" name="Text 5"/>
          <p:cNvSpPr/>
          <p:nvPr/>
        </p:nvSpPr>
        <p:spPr>
          <a:xfrm>
            <a:off x="2726174" y="1971318"/>
            <a:ext cx="3596759" cy="310158"/>
          </a:xfrm>
          <a:prstGeom prst="rect">
            <a:avLst/>
          </a:prstGeom>
          <a:noFill/>
          <a:ln/>
        </p:spPr>
        <p:txBody>
          <a:bodyPr wrap="none" lIns="0" tIns="0" rIns="0" bIns="0" rtlCol="0" anchor="t"/>
          <a:lstStyle/>
          <a:p>
            <a:pPr algn="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Core Recommendation System</a:t>
            </a:r>
            <a:endParaRPr lang="en-US" sz="1950" dirty="0"/>
          </a:p>
        </p:txBody>
      </p:sp>
      <p:sp>
        <p:nvSpPr>
          <p:cNvPr id="8" name="Text 6"/>
          <p:cNvSpPr/>
          <p:nvPr/>
        </p:nvSpPr>
        <p:spPr>
          <a:xfrm>
            <a:off x="793790" y="2400538"/>
            <a:ext cx="5529143" cy="635079"/>
          </a:xfrm>
          <a:prstGeom prst="rect">
            <a:avLst/>
          </a:prstGeom>
          <a:noFill/>
          <a:ln/>
        </p:spPr>
        <p:txBody>
          <a:bodyPr wrap="square" lIns="0" tIns="0" rIns="0" bIns="0" rtlCol="0" anchor="t"/>
          <a:lstStyle/>
          <a:p>
            <a:pPr algn="r" indent="0" marL="0">
              <a:lnSpc>
                <a:spcPts val="2500"/>
              </a:lnSpc>
              <a:buNone/>
            </a:pPr>
            <a:r>
              <a:rPr lang="en-US" sz="1550" dirty="0">
                <a:solidFill>
                  <a:srgbClr val="D6E5EF"/>
                </a:solidFill>
                <a:latin typeface="Roboto" pitchFamily="34" charset="0"/>
                <a:ea typeface="Roboto" pitchFamily="34" charset="-122"/>
                <a:cs typeface="Roboto" pitchFamily="34" charset="-120"/>
              </a:rPr>
              <a:t>Implement our highly accurate system (based on user ratings) to provide personalized recommendations for existing users.</a:t>
            </a:r>
            <a:endParaRPr lang="en-US" sz="1550" dirty="0"/>
          </a:p>
        </p:txBody>
      </p:sp>
      <p:sp>
        <p:nvSpPr>
          <p:cNvPr id="9" name="Shape 7"/>
          <p:cNvSpPr/>
          <p:nvPr/>
        </p:nvSpPr>
        <p:spPr>
          <a:xfrm>
            <a:off x="7515582" y="3305532"/>
            <a:ext cx="595313" cy="22860"/>
          </a:xfrm>
          <a:prstGeom prst="roundRect">
            <a:avLst>
              <a:gd name="adj" fmla="val 130232"/>
            </a:avLst>
          </a:prstGeom>
          <a:solidFill>
            <a:srgbClr val="585F6B"/>
          </a:solidFill>
          <a:ln/>
        </p:spPr>
      </p:sp>
      <p:sp>
        <p:nvSpPr>
          <p:cNvPr id="10" name="Shape 8"/>
          <p:cNvSpPr/>
          <p:nvPr/>
        </p:nvSpPr>
        <p:spPr>
          <a:xfrm>
            <a:off x="7091958" y="3093720"/>
            <a:ext cx="446484" cy="446484"/>
          </a:xfrm>
          <a:prstGeom prst="roundRect">
            <a:avLst>
              <a:gd name="adj" fmla="val 6668"/>
            </a:avLst>
          </a:prstGeom>
          <a:solidFill>
            <a:srgbClr val="3F4652"/>
          </a:solidFill>
          <a:ln/>
        </p:spPr>
      </p:sp>
      <p:sp>
        <p:nvSpPr>
          <p:cNvPr id="11" name="Text 9"/>
          <p:cNvSpPr/>
          <p:nvPr/>
        </p:nvSpPr>
        <p:spPr>
          <a:xfrm>
            <a:off x="7166372" y="3130927"/>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2</a:t>
            </a:r>
            <a:endParaRPr lang="en-US" sz="2300" dirty="0"/>
          </a:p>
        </p:txBody>
      </p:sp>
      <p:sp>
        <p:nvSpPr>
          <p:cNvPr id="12" name="Text 10"/>
          <p:cNvSpPr/>
          <p:nvPr/>
        </p:nvSpPr>
        <p:spPr>
          <a:xfrm>
            <a:off x="8307467" y="3161943"/>
            <a:ext cx="3944660"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Solutions for New Users &amp; Movies</a:t>
            </a:r>
            <a:endParaRPr lang="en-US" sz="1950" dirty="0"/>
          </a:p>
        </p:txBody>
      </p:sp>
      <p:sp>
        <p:nvSpPr>
          <p:cNvPr id="13" name="Text 11"/>
          <p:cNvSpPr/>
          <p:nvPr/>
        </p:nvSpPr>
        <p:spPr>
          <a:xfrm>
            <a:off x="8307467" y="3591163"/>
            <a:ext cx="5529143"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Deploy a flexible model that effectively recommends content to new users and suggests newly added movies, even with limited historical data.</a:t>
            </a:r>
            <a:endParaRPr lang="en-US" sz="1550" dirty="0"/>
          </a:p>
        </p:txBody>
      </p:sp>
      <p:sp>
        <p:nvSpPr>
          <p:cNvPr id="14" name="Shape 12"/>
          <p:cNvSpPr/>
          <p:nvPr/>
        </p:nvSpPr>
        <p:spPr>
          <a:xfrm>
            <a:off x="6519505" y="4331851"/>
            <a:ext cx="595313" cy="22860"/>
          </a:xfrm>
          <a:prstGeom prst="roundRect">
            <a:avLst>
              <a:gd name="adj" fmla="val 130232"/>
            </a:avLst>
          </a:prstGeom>
          <a:solidFill>
            <a:srgbClr val="585F6B"/>
          </a:solidFill>
          <a:ln/>
        </p:spPr>
      </p:sp>
      <p:sp>
        <p:nvSpPr>
          <p:cNvPr id="15" name="Shape 13"/>
          <p:cNvSpPr/>
          <p:nvPr/>
        </p:nvSpPr>
        <p:spPr>
          <a:xfrm>
            <a:off x="7091958" y="4120039"/>
            <a:ext cx="446484" cy="446484"/>
          </a:xfrm>
          <a:prstGeom prst="roundRect">
            <a:avLst>
              <a:gd name="adj" fmla="val 6668"/>
            </a:avLst>
          </a:prstGeom>
          <a:solidFill>
            <a:srgbClr val="3F4652"/>
          </a:solidFill>
          <a:ln/>
        </p:spPr>
      </p:sp>
      <p:sp>
        <p:nvSpPr>
          <p:cNvPr id="16" name="Text 14"/>
          <p:cNvSpPr/>
          <p:nvPr/>
        </p:nvSpPr>
        <p:spPr>
          <a:xfrm>
            <a:off x="7166372" y="4157246"/>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3</a:t>
            </a:r>
            <a:endParaRPr lang="en-US" sz="2300" dirty="0"/>
          </a:p>
        </p:txBody>
      </p:sp>
      <p:sp>
        <p:nvSpPr>
          <p:cNvPr id="17" name="Text 15"/>
          <p:cNvSpPr/>
          <p:nvPr/>
        </p:nvSpPr>
        <p:spPr>
          <a:xfrm>
            <a:off x="2968109" y="4188262"/>
            <a:ext cx="3354824" cy="310158"/>
          </a:xfrm>
          <a:prstGeom prst="rect">
            <a:avLst/>
          </a:prstGeom>
          <a:noFill/>
          <a:ln/>
        </p:spPr>
        <p:txBody>
          <a:bodyPr wrap="none" lIns="0" tIns="0" rIns="0" bIns="0" rtlCol="0" anchor="t"/>
          <a:lstStyle/>
          <a:p>
            <a:pPr algn="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Phased Launch &amp; Evaluation</a:t>
            </a:r>
            <a:endParaRPr lang="en-US" sz="1950" dirty="0"/>
          </a:p>
        </p:txBody>
      </p:sp>
      <p:sp>
        <p:nvSpPr>
          <p:cNvPr id="18" name="Text 16"/>
          <p:cNvSpPr/>
          <p:nvPr/>
        </p:nvSpPr>
        <p:spPr>
          <a:xfrm>
            <a:off x="793790" y="4617482"/>
            <a:ext cx="5529143" cy="952619"/>
          </a:xfrm>
          <a:prstGeom prst="rect">
            <a:avLst/>
          </a:prstGeom>
          <a:noFill/>
          <a:ln/>
        </p:spPr>
        <p:txBody>
          <a:bodyPr wrap="square" lIns="0" tIns="0" rIns="0" bIns="0" rtlCol="0" anchor="t"/>
          <a:lstStyle/>
          <a:p>
            <a:pPr algn="r" indent="0" marL="0">
              <a:lnSpc>
                <a:spcPts val="2500"/>
              </a:lnSpc>
              <a:buNone/>
            </a:pPr>
            <a:r>
              <a:rPr lang="en-US" sz="1550" dirty="0">
                <a:solidFill>
                  <a:srgbClr val="D6E5EF"/>
                </a:solidFill>
                <a:latin typeface="Roboto" pitchFamily="34" charset="0"/>
                <a:ea typeface="Roboto" pitchFamily="34" charset="-122"/>
                <a:cs typeface="Roboto" pitchFamily="34" charset="-120"/>
              </a:rPr>
              <a:t>Implement a gradual rollout with A/B testing to measure how much user engagement improves compared to our current system.</a:t>
            </a:r>
            <a:endParaRPr lang="en-US" sz="1550" dirty="0"/>
          </a:p>
        </p:txBody>
      </p:sp>
      <p:sp>
        <p:nvSpPr>
          <p:cNvPr id="19" name="Shape 17"/>
          <p:cNvSpPr/>
          <p:nvPr/>
        </p:nvSpPr>
        <p:spPr>
          <a:xfrm>
            <a:off x="7515582" y="5358289"/>
            <a:ext cx="595313" cy="22860"/>
          </a:xfrm>
          <a:prstGeom prst="roundRect">
            <a:avLst>
              <a:gd name="adj" fmla="val 130232"/>
            </a:avLst>
          </a:prstGeom>
          <a:solidFill>
            <a:srgbClr val="585F6B"/>
          </a:solidFill>
          <a:ln/>
        </p:spPr>
      </p:sp>
      <p:sp>
        <p:nvSpPr>
          <p:cNvPr id="20" name="Shape 18"/>
          <p:cNvSpPr/>
          <p:nvPr/>
        </p:nvSpPr>
        <p:spPr>
          <a:xfrm>
            <a:off x="7091958" y="5146477"/>
            <a:ext cx="446484" cy="446484"/>
          </a:xfrm>
          <a:prstGeom prst="roundRect">
            <a:avLst>
              <a:gd name="adj" fmla="val 6668"/>
            </a:avLst>
          </a:prstGeom>
          <a:solidFill>
            <a:srgbClr val="3F4652"/>
          </a:solidFill>
          <a:ln/>
        </p:spPr>
      </p:sp>
      <p:sp>
        <p:nvSpPr>
          <p:cNvPr id="21" name="Text 19"/>
          <p:cNvSpPr/>
          <p:nvPr/>
        </p:nvSpPr>
        <p:spPr>
          <a:xfrm>
            <a:off x="7166372" y="5183684"/>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4</a:t>
            </a:r>
            <a:endParaRPr lang="en-US" sz="2300" dirty="0"/>
          </a:p>
        </p:txBody>
      </p:sp>
      <p:sp>
        <p:nvSpPr>
          <p:cNvPr id="22" name="Text 20"/>
          <p:cNvSpPr/>
          <p:nvPr/>
        </p:nvSpPr>
        <p:spPr>
          <a:xfrm>
            <a:off x="8307467" y="5214699"/>
            <a:ext cx="4296370"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Continuous Performance Monitoring</a:t>
            </a:r>
            <a:endParaRPr lang="en-US" sz="1950" dirty="0"/>
          </a:p>
        </p:txBody>
      </p:sp>
      <p:sp>
        <p:nvSpPr>
          <p:cNvPr id="23" name="Text 21"/>
          <p:cNvSpPr/>
          <p:nvPr/>
        </p:nvSpPr>
        <p:spPr>
          <a:xfrm>
            <a:off x="8307467" y="5643920"/>
            <a:ext cx="5529143"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Establish real-time tracking of recommendation quality and user satisfaction to ensure ongoing success.</a:t>
            </a:r>
            <a:endParaRPr lang="en-US" sz="1550" dirty="0"/>
          </a:p>
        </p:txBody>
      </p:sp>
      <p:sp>
        <p:nvSpPr>
          <p:cNvPr id="24" name="Text 22"/>
          <p:cNvSpPr/>
          <p:nvPr/>
        </p:nvSpPr>
        <p:spPr>
          <a:xfrm>
            <a:off x="793790" y="7025759"/>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Our implementation strategy balances technical performance with business objectives, ensuring smooth integration and measurable results.</a:t>
            </a:r>
            <a:endParaRPr lang="en-US" sz="15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2302669"/>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Business Impact</a:t>
            </a:r>
            <a:endParaRPr lang="en-US" sz="3900" dirty="0"/>
          </a:p>
        </p:txBody>
      </p:sp>
      <p:sp>
        <p:nvSpPr>
          <p:cNvPr id="3" name="Text 1"/>
          <p:cNvSpPr/>
          <p:nvPr/>
        </p:nvSpPr>
        <p:spPr>
          <a:xfrm>
            <a:off x="793790" y="3418761"/>
            <a:ext cx="4182189" cy="654963"/>
          </a:xfrm>
          <a:prstGeom prst="rect">
            <a:avLst/>
          </a:prstGeom>
          <a:noFill/>
          <a:ln/>
        </p:spPr>
        <p:txBody>
          <a:bodyPr wrap="none" lIns="0" tIns="0" rIns="0" bIns="0" rtlCol="0" anchor="t"/>
          <a:lstStyle/>
          <a:p>
            <a:pPr algn="ctr" indent="0" marL="0">
              <a:lnSpc>
                <a:spcPts val="5150"/>
              </a:lnSpc>
              <a:buNone/>
            </a:pPr>
            <a:r>
              <a:rPr lang="en-US" sz="5150" dirty="0">
                <a:solidFill>
                  <a:srgbClr val="D6E5EF"/>
                </a:solidFill>
                <a:latin typeface="Roboto Slab" pitchFamily="34" charset="0"/>
                <a:ea typeface="Roboto Slab" pitchFamily="34" charset="-122"/>
                <a:cs typeface="Roboto Slab" pitchFamily="34" charset="-120"/>
              </a:rPr>
              <a:t>80%</a:t>
            </a:r>
            <a:endParaRPr lang="en-US" sz="5150" dirty="0"/>
          </a:p>
        </p:txBody>
      </p:sp>
      <p:sp>
        <p:nvSpPr>
          <p:cNvPr id="4" name="Text 2"/>
          <p:cNvSpPr/>
          <p:nvPr/>
        </p:nvSpPr>
        <p:spPr>
          <a:xfrm>
            <a:off x="1210151" y="4321731"/>
            <a:ext cx="3349466"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Recommendation Relevance</a:t>
            </a:r>
            <a:endParaRPr lang="en-US" sz="1950" dirty="0"/>
          </a:p>
        </p:txBody>
      </p:sp>
      <p:sp>
        <p:nvSpPr>
          <p:cNvPr id="5" name="Text 3"/>
          <p:cNvSpPr/>
          <p:nvPr/>
        </p:nvSpPr>
        <p:spPr>
          <a:xfrm>
            <a:off x="793790" y="4750951"/>
            <a:ext cx="4182189" cy="635079"/>
          </a:xfrm>
          <a:prstGeom prst="rect">
            <a:avLst/>
          </a:prstGeom>
          <a:noFill/>
          <a:ln/>
        </p:spPr>
        <p:txBody>
          <a:bodyPr wrap="squar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4 out of 5 recommendations match user preferences</a:t>
            </a:r>
            <a:endParaRPr lang="en-US" sz="1550" dirty="0"/>
          </a:p>
        </p:txBody>
      </p:sp>
      <p:sp>
        <p:nvSpPr>
          <p:cNvPr id="6" name="Text 4"/>
          <p:cNvSpPr/>
          <p:nvPr/>
        </p:nvSpPr>
        <p:spPr>
          <a:xfrm>
            <a:off x="5223986" y="3418761"/>
            <a:ext cx="4182308" cy="654963"/>
          </a:xfrm>
          <a:prstGeom prst="rect">
            <a:avLst/>
          </a:prstGeom>
          <a:noFill/>
          <a:ln/>
        </p:spPr>
        <p:txBody>
          <a:bodyPr wrap="none" lIns="0" tIns="0" rIns="0" bIns="0" rtlCol="0" anchor="t"/>
          <a:lstStyle/>
          <a:p>
            <a:pPr algn="ctr" indent="0" marL="0">
              <a:lnSpc>
                <a:spcPts val="5150"/>
              </a:lnSpc>
              <a:buNone/>
            </a:pPr>
            <a:r>
              <a:rPr lang="en-US" sz="5150" dirty="0">
                <a:solidFill>
                  <a:srgbClr val="D6E5EF"/>
                </a:solidFill>
                <a:latin typeface="Roboto Slab" pitchFamily="34" charset="0"/>
                <a:ea typeface="Roboto Slab" pitchFamily="34" charset="-122"/>
                <a:cs typeface="Roboto Slab" pitchFamily="34" charset="-120"/>
              </a:rPr>
              <a:t>25%</a:t>
            </a:r>
            <a:endParaRPr lang="en-US" sz="5150" dirty="0"/>
          </a:p>
        </p:txBody>
      </p:sp>
      <p:sp>
        <p:nvSpPr>
          <p:cNvPr id="7" name="Text 5"/>
          <p:cNvSpPr/>
          <p:nvPr/>
        </p:nvSpPr>
        <p:spPr>
          <a:xfrm>
            <a:off x="6049089" y="4321731"/>
            <a:ext cx="2531983"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Engagement Increase</a:t>
            </a:r>
            <a:endParaRPr lang="en-US" sz="1950" dirty="0"/>
          </a:p>
        </p:txBody>
      </p:sp>
      <p:sp>
        <p:nvSpPr>
          <p:cNvPr id="8" name="Text 6"/>
          <p:cNvSpPr/>
          <p:nvPr/>
        </p:nvSpPr>
        <p:spPr>
          <a:xfrm>
            <a:off x="5223986" y="4750951"/>
            <a:ext cx="4182308" cy="635079"/>
          </a:xfrm>
          <a:prstGeom prst="rect">
            <a:avLst/>
          </a:prstGeom>
          <a:noFill/>
          <a:ln/>
        </p:spPr>
        <p:txBody>
          <a:bodyPr wrap="squar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Projected boost in time spent on platform based on similar implementations</a:t>
            </a:r>
            <a:endParaRPr lang="en-US" sz="1550" dirty="0"/>
          </a:p>
        </p:txBody>
      </p:sp>
      <p:sp>
        <p:nvSpPr>
          <p:cNvPr id="9" name="Text 7"/>
          <p:cNvSpPr/>
          <p:nvPr/>
        </p:nvSpPr>
        <p:spPr>
          <a:xfrm>
            <a:off x="9654302" y="3418761"/>
            <a:ext cx="4182308" cy="654963"/>
          </a:xfrm>
          <a:prstGeom prst="rect">
            <a:avLst/>
          </a:prstGeom>
          <a:noFill/>
          <a:ln/>
        </p:spPr>
        <p:txBody>
          <a:bodyPr wrap="none" lIns="0" tIns="0" rIns="0" bIns="0" rtlCol="0" anchor="t"/>
          <a:lstStyle/>
          <a:p>
            <a:pPr algn="ctr" indent="0" marL="0">
              <a:lnSpc>
                <a:spcPts val="5150"/>
              </a:lnSpc>
              <a:buNone/>
            </a:pPr>
            <a:r>
              <a:rPr lang="en-US" sz="5150" dirty="0">
                <a:solidFill>
                  <a:srgbClr val="D6E5EF"/>
                </a:solidFill>
                <a:latin typeface="Roboto Slab" pitchFamily="34" charset="0"/>
                <a:ea typeface="Roboto Slab" pitchFamily="34" charset="-122"/>
                <a:cs typeface="Roboto Slab" pitchFamily="34" charset="-120"/>
              </a:rPr>
              <a:t>18%</a:t>
            </a:r>
            <a:endParaRPr lang="en-US" sz="5150" dirty="0"/>
          </a:p>
        </p:txBody>
      </p:sp>
      <p:sp>
        <p:nvSpPr>
          <p:cNvPr id="10" name="Text 8"/>
          <p:cNvSpPr/>
          <p:nvPr/>
        </p:nvSpPr>
        <p:spPr>
          <a:xfrm>
            <a:off x="10355818" y="4321731"/>
            <a:ext cx="2779276"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Retention Improvement</a:t>
            </a:r>
            <a:endParaRPr lang="en-US" sz="1950" dirty="0"/>
          </a:p>
        </p:txBody>
      </p:sp>
      <p:sp>
        <p:nvSpPr>
          <p:cNvPr id="11" name="Text 9"/>
          <p:cNvSpPr/>
          <p:nvPr/>
        </p:nvSpPr>
        <p:spPr>
          <a:xfrm>
            <a:off x="9654302" y="4750951"/>
            <a:ext cx="4182308" cy="635079"/>
          </a:xfrm>
          <a:prstGeom prst="rect">
            <a:avLst/>
          </a:prstGeom>
          <a:noFill/>
          <a:ln/>
        </p:spPr>
        <p:txBody>
          <a:bodyPr wrap="squar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Expected reduction in churn rate as users discover more content they enjoy</a:t>
            </a:r>
            <a:endParaRPr lang="en-US" sz="1550" dirty="0"/>
          </a:p>
        </p:txBody>
      </p:sp>
      <p:sp>
        <p:nvSpPr>
          <p:cNvPr id="12" name="Text 10"/>
          <p:cNvSpPr/>
          <p:nvPr/>
        </p:nvSpPr>
        <p:spPr>
          <a:xfrm>
            <a:off x="793790" y="5609273"/>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This scalable, multi-algorithm system delivers immediate value while establishing a framework for continuous improvement.</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754511"/>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Meet the Team</a:t>
            </a:r>
            <a:endParaRPr lang="en-US" sz="3900" dirty="0"/>
          </a:p>
        </p:txBody>
      </p:sp>
      <p:sp>
        <p:nvSpPr>
          <p:cNvPr id="3" name="Shape 1"/>
          <p:cNvSpPr/>
          <p:nvPr/>
        </p:nvSpPr>
        <p:spPr>
          <a:xfrm>
            <a:off x="793790" y="3771424"/>
            <a:ext cx="4215289" cy="752594"/>
          </a:xfrm>
          <a:prstGeom prst="roundRect">
            <a:avLst>
              <a:gd name="adj" fmla="val 3956"/>
            </a:avLst>
          </a:prstGeom>
          <a:noFill/>
          <a:ln w="22860">
            <a:solidFill>
              <a:srgbClr val="585F6B"/>
            </a:solidFill>
            <a:prstDash val="solid"/>
          </a:ln>
        </p:spPr>
      </p:sp>
      <p:sp>
        <p:nvSpPr>
          <p:cNvPr id="4" name="Text 2"/>
          <p:cNvSpPr/>
          <p:nvPr/>
        </p:nvSpPr>
        <p:spPr>
          <a:xfrm>
            <a:off x="1015008" y="399264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Owen Ngure</a:t>
            </a:r>
            <a:endParaRPr lang="en-US" sz="1950" dirty="0"/>
          </a:p>
        </p:txBody>
      </p:sp>
      <p:sp>
        <p:nvSpPr>
          <p:cNvPr id="5" name="Shape 3"/>
          <p:cNvSpPr/>
          <p:nvPr/>
        </p:nvSpPr>
        <p:spPr>
          <a:xfrm>
            <a:off x="5207437" y="3771424"/>
            <a:ext cx="4215408" cy="752594"/>
          </a:xfrm>
          <a:prstGeom prst="roundRect">
            <a:avLst>
              <a:gd name="adj" fmla="val 3956"/>
            </a:avLst>
          </a:prstGeom>
          <a:noFill/>
          <a:ln w="22860">
            <a:solidFill>
              <a:srgbClr val="585F6B"/>
            </a:solidFill>
            <a:prstDash val="solid"/>
          </a:ln>
        </p:spPr>
      </p:sp>
      <p:sp>
        <p:nvSpPr>
          <p:cNvPr id="6" name="Text 4"/>
          <p:cNvSpPr/>
          <p:nvPr/>
        </p:nvSpPr>
        <p:spPr>
          <a:xfrm>
            <a:off x="5428655" y="399264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Brenda Chemutai</a:t>
            </a:r>
            <a:endParaRPr lang="en-US" sz="1950" dirty="0"/>
          </a:p>
        </p:txBody>
      </p:sp>
      <p:sp>
        <p:nvSpPr>
          <p:cNvPr id="7" name="Shape 5"/>
          <p:cNvSpPr/>
          <p:nvPr/>
        </p:nvSpPr>
        <p:spPr>
          <a:xfrm>
            <a:off x="9621203" y="3771424"/>
            <a:ext cx="4215289" cy="752594"/>
          </a:xfrm>
          <a:prstGeom prst="roundRect">
            <a:avLst>
              <a:gd name="adj" fmla="val 3956"/>
            </a:avLst>
          </a:prstGeom>
          <a:noFill/>
          <a:ln w="22860">
            <a:solidFill>
              <a:srgbClr val="585F6B"/>
            </a:solidFill>
            <a:prstDash val="solid"/>
          </a:ln>
        </p:spPr>
      </p:sp>
      <p:sp>
        <p:nvSpPr>
          <p:cNvPr id="8" name="Text 6"/>
          <p:cNvSpPr/>
          <p:nvPr/>
        </p:nvSpPr>
        <p:spPr>
          <a:xfrm>
            <a:off x="9842421" y="399264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Shawn Irungu</a:t>
            </a:r>
            <a:endParaRPr lang="en-US" sz="1950" dirty="0"/>
          </a:p>
        </p:txBody>
      </p:sp>
      <p:sp>
        <p:nvSpPr>
          <p:cNvPr id="9" name="Shape 7"/>
          <p:cNvSpPr/>
          <p:nvPr/>
        </p:nvSpPr>
        <p:spPr>
          <a:xfrm>
            <a:off x="793790" y="4722376"/>
            <a:ext cx="6422112" cy="752594"/>
          </a:xfrm>
          <a:prstGeom prst="roundRect">
            <a:avLst>
              <a:gd name="adj" fmla="val 3956"/>
            </a:avLst>
          </a:prstGeom>
          <a:noFill/>
          <a:ln w="22860">
            <a:solidFill>
              <a:srgbClr val="585F6B"/>
            </a:solidFill>
            <a:prstDash val="solid"/>
          </a:ln>
        </p:spPr>
      </p:sp>
      <p:sp>
        <p:nvSpPr>
          <p:cNvPr id="10" name="Text 8"/>
          <p:cNvSpPr/>
          <p:nvPr/>
        </p:nvSpPr>
        <p:spPr>
          <a:xfrm>
            <a:off x="1015008" y="494359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Makhala Lehloenya</a:t>
            </a:r>
            <a:endParaRPr lang="en-US" sz="1950" dirty="0"/>
          </a:p>
        </p:txBody>
      </p:sp>
      <p:sp>
        <p:nvSpPr>
          <p:cNvPr id="11" name="Shape 9"/>
          <p:cNvSpPr/>
          <p:nvPr/>
        </p:nvSpPr>
        <p:spPr>
          <a:xfrm>
            <a:off x="7414260" y="4722376"/>
            <a:ext cx="6422231" cy="752594"/>
          </a:xfrm>
          <a:prstGeom prst="roundRect">
            <a:avLst>
              <a:gd name="adj" fmla="val 3956"/>
            </a:avLst>
          </a:prstGeom>
          <a:noFill/>
          <a:ln w="22860">
            <a:solidFill>
              <a:srgbClr val="585F6B"/>
            </a:solidFill>
            <a:prstDash val="solid"/>
          </a:ln>
        </p:spPr>
      </p:sp>
      <p:sp>
        <p:nvSpPr>
          <p:cNvPr id="12" name="Text 10"/>
          <p:cNvSpPr/>
          <p:nvPr/>
        </p:nvSpPr>
        <p:spPr>
          <a:xfrm>
            <a:off x="7635478" y="494359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Collins Nyagaka</a:t>
            </a:r>
            <a:endParaRPr lang="en-US" sz="19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a:ln/>
        </p:spPr>
      </p:sp>
      <p:sp>
        <p:nvSpPr>
          <p:cNvPr id="4" name="Text 1"/>
          <p:cNvSpPr/>
          <p:nvPr/>
        </p:nvSpPr>
        <p:spPr>
          <a:xfrm>
            <a:off x="662940" y="531971"/>
            <a:ext cx="4995982" cy="517922"/>
          </a:xfrm>
          <a:prstGeom prst="rect">
            <a:avLst/>
          </a:prstGeom>
          <a:noFill/>
          <a:ln/>
        </p:spPr>
        <p:txBody>
          <a:bodyPr wrap="none" lIns="0" tIns="0" rIns="0" bIns="0" rtlCol="0" anchor="t"/>
          <a:lstStyle/>
          <a:p>
            <a:pPr algn="l" indent="0" marL="0">
              <a:lnSpc>
                <a:spcPts val="4050"/>
              </a:lnSpc>
              <a:buNone/>
            </a:pPr>
            <a:r>
              <a:rPr lang="en-US" sz="3250" dirty="0">
                <a:solidFill>
                  <a:srgbClr val="76B9FF"/>
                </a:solidFill>
                <a:latin typeface="Roboto Slab" pitchFamily="34" charset="0"/>
                <a:ea typeface="Roboto Slab" pitchFamily="34" charset="-122"/>
                <a:cs typeface="Roboto Slab" pitchFamily="34" charset="-120"/>
              </a:rPr>
              <a:t>Scalability &amp; Future Work</a:t>
            </a:r>
            <a:endParaRPr lang="en-US" sz="3250" dirty="0"/>
          </a:p>
        </p:txBody>
      </p:sp>
      <p:sp>
        <p:nvSpPr>
          <p:cNvPr id="5" name="Text 2"/>
          <p:cNvSpPr/>
          <p:nvPr/>
        </p:nvSpPr>
        <p:spPr>
          <a:xfrm>
            <a:off x="662940" y="1298496"/>
            <a:ext cx="13304520" cy="265152"/>
          </a:xfrm>
          <a:prstGeom prst="rect">
            <a:avLst/>
          </a:prstGeom>
          <a:noFill/>
          <a:ln/>
        </p:spPr>
        <p:txBody>
          <a:bodyPr wrap="none" lIns="0" tIns="0" rIns="0" bIns="0" rtlCol="0" anchor="t"/>
          <a:lstStyle/>
          <a:p>
            <a:pPr algn="l" indent="0" marL="0">
              <a:lnSpc>
                <a:spcPts val="2050"/>
              </a:lnSpc>
              <a:buNone/>
            </a:pPr>
            <a:r>
              <a:rPr lang="en-US" sz="1300" dirty="0">
                <a:solidFill>
                  <a:srgbClr val="D6E5EF"/>
                </a:solidFill>
                <a:latin typeface="Roboto" pitchFamily="34" charset="0"/>
                <a:ea typeface="Roboto" pitchFamily="34" charset="-122"/>
                <a:cs typeface="Roboto" pitchFamily="34" charset="-120"/>
              </a:rPr>
              <a:t>Our system is designed for robust performance and continuous evolution. We've prioritized both immediate capacity and the flexibility to adapt to future demands.</a:t>
            </a:r>
            <a:endParaRPr lang="en-US" sz="1300" dirty="0"/>
          </a:p>
        </p:txBody>
      </p:sp>
      <p:sp>
        <p:nvSpPr>
          <p:cNvPr id="6" name="Text 3"/>
          <p:cNvSpPr/>
          <p:nvPr/>
        </p:nvSpPr>
        <p:spPr>
          <a:xfrm>
            <a:off x="662940" y="1812250"/>
            <a:ext cx="2486025" cy="310753"/>
          </a:xfrm>
          <a:prstGeom prst="rect">
            <a:avLst/>
          </a:prstGeom>
          <a:noFill/>
          <a:ln/>
        </p:spPr>
        <p:txBody>
          <a:bodyPr wrap="none" lIns="0" tIns="0" rIns="0" bIns="0" rtlCol="0" anchor="t"/>
          <a:lstStyle/>
          <a:p>
            <a:pPr algn="l" indent="0" marL="0">
              <a:lnSpc>
                <a:spcPts val="2400"/>
              </a:lnSpc>
              <a:buNone/>
            </a:pPr>
            <a:r>
              <a:rPr lang="en-US" sz="1950" dirty="0">
                <a:solidFill>
                  <a:srgbClr val="76B9FF"/>
                </a:solidFill>
                <a:latin typeface="Roboto Slab" pitchFamily="34" charset="0"/>
                <a:ea typeface="Roboto Slab" pitchFamily="34" charset="-122"/>
                <a:cs typeface="Roboto Slab" pitchFamily="34" charset="-120"/>
              </a:rPr>
              <a:t>Current Scalability</a:t>
            </a:r>
            <a:endParaRPr lang="en-US" sz="1950" dirty="0"/>
          </a:p>
        </p:txBody>
      </p:sp>
      <p:sp>
        <p:nvSpPr>
          <p:cNvPr id="7" name="Text 4"/>
          <p:cNvSpPr/>
          <p:nvPr/>
        </p:nvSpPr>
        <p:spPr>
          <a:xfrm>
            <a:off x="662940" y="2371606"/>
            <a:ext cx="13304520" cy="530304"/>
          </a:xfrm>
          <a:prstGeom prst="rect">
            <a:avLst/>
          </a:prstGeom>
          <a:noFill/>
          <a:ln/>
        </p:spPr>
        <p:txBody>
          <a:bodyPr wrap="square" lIns="0" tIns="0" rIns="0" bIns="0" rtlCol="0" anchor="t"/>
          <a:lstStyle/>
          <a:p>
            <a:pPr algn="l" marL="342900" indent="-342900">
              <a:lnSpc>
                <a:spcPts val="2050"/>
              </a:lnSpc>
              <a:buSzPct val="100000"/>
              <a:buChar char="•"/>
            </a:pPr>
            <a:r>
              <a:rPr lang="en-US" sz="1300" dirty="0">
                <a:solidFill>
                  <a:srgbClr val="D6E5EF"/>
                </a:solidFill>
                <a:latin typeface="Roboto" pitchFamily="34" charset="0"/>
                <a:ea typeface="Roboto" pitchFamily="34" charset="-122"/>
                <a:cs typeface="Roboto" pitchFamily="34" charset="-120"/>
              </a:rPr>
              <a:t>Our system can easily manage hundreds of thousands of users and movies. It is built on an optimized architecture designed to handle large datasets and a high volume of concurrent requests without compromising performance.</a:t>
            </a:r>
            <a:endParaRPr lang="en-US" sz="1300" dirty="0"/>
          </a:p>
        </p:txBody>
      </p:sp>
      <p:sp>
        <p:nvSpPr>
          <p:cNvPr id="8" name="Text 5"/>
          <p:cNvSpPr/>
          <p:nvPr/>
        </p:nvSpPr>
        <p:spPr>
          <a:xfrm>
            <a:off x="662940" y="2959894"/>
            <a:ext cx="13304520" cy="530304"/>
          </a:xfrm>
          <a:prstGeom prst="rect">
            <a:avLst/>
          </a:prstGeom>
          <a:noFill/>
          <a:ln/>
        </p:spPr>
        <p:txBody>
          <a:bodyPr wrap="square" lIns="0" tIns="0" rIns="0" bIns="0" rtlCol="0" anchor="t"/>
          <a:lstStyle/>
          <a:p>
            <a:pPr algn="l" marL="342900" indent="-342900">
              <a:lnSpc>
                <a:spcPts val="2050"/>
              </a:lnSpc>
              <a:buSzPct val="100000"/>
              <a:buChar char="•"/>
            </a:pPr>
            <a:r>
              <a:rPr lang="en-US" sz="1300" dirty="0">
                <a:solidFill>
                  <a:srgbClr val="D6E5EF"/>
                </a:solidFill>
                <a:latin typeface="Roboto" pitchFamily="34" charset="0"/>
                <a:ea typeface="Roboto" pitchFamily="34" charset="-122"/>
                <a:cs typeface="Roboto" pitchFamily="34" charset="-120"/>
              </a:rPr>
              <a:t>It uses efficient calculations to quickly find the best recommendations. This includes optimized matrix operations and retrieval algorithms that minimize latency, ensuring real-time recommendation delivery.</a:t>
            </a:r>
            <a:endParaRPr lang="en-US" sz="1300" dirty="0"/>
          </a:p>
        </p:txBody>
      </p:sp>
      <p:sp>
        <p:nvSpPr>
          <p:cNvPr id="9" name="Text 6"/>
          <p:cNvSpPr/>
          <p:nvPr/>
        </p:nvSpPr>
        <p:spPr>
          <a:xfrm>
            <a:off x="662940" y="3548182"/>
            <a:ext cx="13304520" cy="530304"/>
          </a:xfrm>
          <a:prstGeom prst="rect">
            <a:avLst/>
          </a:prstGeom>
          <a:noFill/>
          <a:ln/>
        </p:spPr>
        <p:txBody>
          <a:bodyPr wrap="square" lIns="0" tIns="0" rIns="0" bIns="0" rtlCol="0" anchor="t"/>
          <a:lstStyle/>
          <a:p>
            <a:pPr algn="l" marL="342900" indent="-342900">
              <a:lnSpc>
                <a:spcPts val="2050"/>
              </a:lnSpc>
              <a:buSzPct val="100000"/>
              <a:buChar char="•"/>
            </a:pPr>
            <a:r>
              <a:rPr lang="en-US" sz="1300" dirty="0">
                <a:solidFill>
                  <a:srgbClr val="D6E5EF"/>
                </a:solidFill>
                <a:latin typeface="Roboto" pitchFamily="34" charset="0"/>
                <a:ea typeface="Roboto" pitchFamily="34" charset="-122"/>
                <a:cs typeface="Roboto" pitchFamily="34" charset="-120"/>
              </a:rPr>
              <a:t>The underlying technology is designed to grow as our user base expands. We've implemented a modular and distributed framework that supports horizontal scaling, allowing us to seamlessly add resources to accommodate increasing demand.</a:t>
            </a:r>
            <a:endParaRPr lang="en-US" sz="1300" dirty="0"/>
          </a:p>
        </p:txBody>
      </p:sp>
      <p:sp>
        <p:nvSpPr>
          <p:cNvPr id="10" name="Text 7"/>
          <p:cNvSpPr/>
          <p:nvPr/>
        </p:nvSpPr>
        <p:spPr>
          <a:xfrm>
            <a:off x="662940" y="4327088"/>
            <a:ext cx="2610088" cy="310753"/>
          </a:xfrm>
          <a:prstGeom prst="rect">
            <a:avLst/>
          </a:prstGeom>
          <a:noFill/>
          <a:ln/>
        </p:spPr>
        <p:txBody>
          <a:bodyPr wrap="none" lIns="0" tIns="0" rIns="0" bIns="0" rtlCol="0" anchor="t"/>
          <a:lstStyle/>
          <a:p>
            <a:pPr algn="l" indent="0" marL="0">
              <a:lnSpc>
                <a:spcPts val="2400"/>
              </a:lnSpc>
              <a:buNone/>
            </a:pPr>
            <a:r>
              <a:rPr lang="en-US" sz="1950" dirty="0">
                <a:solidFill>
                  <a:srgbClr val="76B9FF"/>
                </a:solidFill>
                <a:latin typeface="Roboto Slab" pitchFamily="34" charset="0"/>
                <a:ea typeface="Roboto Slab" pitchFamily="34" charset="-122"/>
                <a:cs typeface="Roboto Slab" pitchFamily="34" charset="-120"/>
              </a:rPr>
              <a:t>Future Enhancements</a:t>
            </a:r>
            <a:endParaRPr lang="en-US" sz="1950" dirty="0"/>
          </a:p>
        </p:txBody>
      </p:sp>
      <p:sp>
        <p:nvSpPr>
          <p:cNvPr id="11" name="Shape 8"/>
          <p:cNvSpPr/>
          <p:nvPr/>
        </p:nvSpPr>
        <p:spPr>
          <a:xfrm>
            <a:off x="662940" y="4886444"/>
            <a:ext cx="4324350" cy="2811066"/>
          </a:xfrm>
          <a:prstGeom prst="roundRect">
            <a:avLst>
              <a:gd name="adj" fmla="val 884"/>
            </a:avLst>
          </a:prstGeom>
          <a:solidFill>
            <a:srgbClr val="3F4652"/>
          </a:solidFill>
          <a:ln/>
        </p:spPr>
      </p:sp>
      <p:sp>
        <p:nvSpPr>
          <p:cNvPr id="12" name="Text 9"/>
          <p:cNvSpPr/>
          <p:nvPr/>
        </p:nvSpPr>
        <p:spPr>
          <a:xfrm>
            <a:off x="828675" y="5052179"/>
            <a:ext cx="3096458" cy="258961"/>
          </a:xfrm>
          <a:prstGeom prst="rect">
            <a:avLst/>
          </a:prstGeom>
          <a:noFill/>
          <a:ln/>
        </p:spPr>
        <p:txBody>
          <a:bodyPr wrap="none" lIns="0" tIns="0" rIns="0" bIns="0" rtlCol="0" anchor="t"/>
          <a:lstStyle/>
          <a:p>
            <a:pPr algn="l" indent="0" marL="0">
              <a:lnSpc>
                <a:spcPts val="2000"/>
              </a:lnSpc>
              <a:buNone/>
            </a:pPr>
            <a:r>
              <a:rPr lang="en-US" sz="1600" dirty="0">
                <a:solidFill>
                  <a:srgbClr val="D6E5EF"/>
                </a:solidFill>
                <a:latin typeface="Roboto Slab" pitchFamily="34" charset="0"/>
                <a:ea typeface="Roboto Slab" pitchFamily="34" charset="-122"/>
                <a:cs typeface="Roboto Slab" pitchFamily="34" charset="-120"/>
              </a:rPr>
              <a:t>Smarter Recommendations (AI)</a:t>
            </a:r>
            <a:endParaRPr lang="en-US" sz="1600" dirty="0"/>
          </a:p>
        </p:txBody>
      </p:sp>
      <p:sp>
        <p:nvSpPr>
          <p:cNvPr id="13" name="Text 10"/>
          <p:cNvSpPr/>
          <p:nvPr/>
        </p:nvSpPr>
        <p:spPr>
          <a:xfrm>
            <a:off x="828675" y="5410557"/>
            <a:ext cx="3992880" cy="1856065"/>
          </a:xfrm>
          <a:prstGeom prst="rect">
            <a:avLst/>
          </a:prstGeom>
          <a:noFill/>
          <a:ln/>
        </p:spPr>
        <p:txBody>
          <a:bodyPr wrap="square" lIns="0" tIns="0" rIns="0" bIns="0" rtlCol="0" anchor="t"/>
          <a:lstStyle/>
          <a:p>
            <a:pPr algn="l" indent="0" marL="0">
              <a:lnSpc>
                <a:spcPts val="2050"/>
              </a:lnSpc>
              <a:buNone/>
            </a:pPr>
            <a:r>
              <a:rPr lang="en-US" sz="1300" dirty="0">
                <a:solidFill>
                  <a:srgbClr val="D6E5EF"/>
                </a:solidFill>
                <a:latin typeface="Roboto" pitchFamily="34" charset="0"/>
                <a:ea typeface="Roboto" pitchFamily="34" charset="-122"/>
                <a:cs typeface="Roboto" pitchFamily="34" charset="-120"/>
              </a:rPr>
              <a:t>We'll use advanced AI, like neural networks (neural collaborative filtering), or autoencoders, to understand user preferences even better and make recommendations more precise. These deep learning techniques can uncover more intricate, non-linear patterns in user behavior and item features, leading to significantly more nuanced and accurate predictions.</a:t>
            </a:r>
            <a:endParaRPr lang="en-US" sz="1300" dirty="0"/>
          </a:p>
        </p:txBody>
      </p:sp>
      <p:sp>
        <p:nvSpPr>
          <p:cNvPr id="14" name="Shape 11"/>
          <p:cNvSpPr/>
          <p:nvPr/>
        </p:nvSpPr>
        <p:spPr>
          <a:xfrm>
            <a:off x="5153025" y="4886444"/>
            <a:ext cx="4324350" cy="2811066"/>
          </a:xfrm>
          <a:prstGeom prst="roundRect">
            <a:avLst>
              <a:gd name="adj" fmla="val 884"/>
            </a:avLst>
          </a:prstGeom>
          <a:solidFill>
            <a:srgbClr val="3F4652"/>
          </a:solidFill>
          <a:ln/>
        </p:spPr>
      </p:sp>
      <p:sp>
        <p:nvSpPr>
          <p:cNvPr id="15" name="Text 12"/>
          <p:cNvSpPr/>
          <p:nvPr/>
        </p:nvSpPr>
        <p:spPr>
          <a:xfrm>
            <a:off x="5318760" y="5052179"/>
            <a:ext cx="3921919" cy="258961"/>
          </a:xfrm>
          <a:prstGeom prst="rect">
            <a:avLst/>
          </a:prstGeom>
          <a:noFill/>
          <a:ln/>
        </p:spPr>
        <p:txBody>
          <a:bodyPr wrap="none" lIns="0" tIns="0" rIns="0" bIns="0" rtlCol="0" anchor="t"/>
          <a:lstStyle/>
          <a:p>
            <a:pPr algn="l" indent="0" marL="0">
              <a:lnSpc>
                <a:spcPts val="2000"/>
              </a:lnSpc>
              <a:buNone/>
            </a:pPr>
            <a:r>
              <a:rPr lang="en-US" sz="1600" dirty="0">
                <a:solidFill>
                  <a:srgbClr val="D6E5EF"/>
                </a:solidFill>
                <a:latin typeface="Roboto Slab" pitchFamily="34" charset="0"/>
                <a:ea typeface="Roboto Slab" pitchFamily="34" charset="-122"/>
                <a:cs typeface="Roboto Slab" pitchFamily="34" charset="-120"/>
              </a:rPr>
              <a:t>Recommendations that Understand You</a:t>
            </a:r>
            <a:endParaRPr lang="en-US" sz="1600" dirty="0"/>
          </a:p>
        </p:txBody>
      </p:sp>
      <p:sp>
        <p:nvSpPr>
          <p:cNvPr id="16" name="Text 13"/>
          <p:cNvSpPr/>
          <p:nvPr/>
        </p:nvSpPr>
        <p:spPr>
          <a:xfrm>
            <a:off x="5318760" y="5410557"/>
            <a:ext cx="3992880" cy="2121218"/>
          </a:xfrm>
          <a:prstGeom prst="rect">
            <a:avLst/>
          </a:prstGeom>
          <a:noFill/>
          <a:ln/>
        </p:spPr>
        <p:txBody>
          <a:bodyPr wrap="square" lIns="0" tIns="0" rIns="0" bIns="0" rtlCol="0" anchor="t"/>
          <a:lstStyle/>
          <a:p>
            <a:pPr algn="l" indent="0" marL="0">
              <a:lnSpc>
                <a:spcPts val="2050"/>
              </a:lnSpc>
              <a:buNone/>
            </a:pPr>
            <a:r>
              <a:rPr lang="en-US" sz="1300" dirty="0">
                <a:solidFill>
                  <a:srgbClr val="D6E5EF"/>
                </a:solidFill>
                <a:latin typeface="Roboto" pitchFamily="34" charset="0"/>
                <a:ea typeface="Roboto" pitchFamily="34" charset="-122"/>
                <a:cs typeface="Roboto" pitchFamily="34" charset="-120"/>
              </a:rPr>
              <a:t>We'll consider things like what time of day you watch, what you've watched recently, and other personal details to suggest the perfect movie. By incorporating rich contextual information such as device type, current mood (example,  mood playlists in Spotify), or even external events, our system will provide highly relevant and timely recommendations tailored to the user's immediate situation.</a:t>
            </a:r>
            <a:endParaRPr lang="en-US" sz="1300" dirty="0"/>
          </a:p>
        </p:txBody>
      </p:sp>
      <p:sp>
        <p:nvSpPr>
          <p:cNvPr id="17" name="Shape 14"/>
          <p:cNvSpPr/>
          <p:nvPr/>
        </p:nvSpPr>
        <p:spPr>
          <a:xfrm>
            <a:off x="9643110" y="4886444"/>
            <a:ext cx="4324350" cy="2811066"/>
          </a:xfrm>
          <a:prstGeom prst="roundRect">
            <a:avLst>
              <a:gd name="adj" fmla="val 884"/>
            </a:avLst>
          </a:prstGeom>
          <a:solidFill>
            <a:srgbClr val="3F4652"/>
          </a:solidFill>
          <a:ln/>
        </p:spPr>
      </p:sp>
      <p:sp>
        <p:nvSpPr>
          <p:cNvPr id="18" name="Text 15"/>
          <p:cNvSpPr/>
          <p:nvPr/>
        </p:nvSpPr>
        <p:spPr>
          <a:xfrm>
            <a:off x="9808845" y="5052179"/>
            <a:ext cx="3992880" cy="517922"/>
          </a:xfrm>
          <a:prstGeom prst="rect">
            <a:avLst/>
          </a:prstGeom>
          <a:noFill/>
          <a:ln/>
        </p:spPr>
        <p:txBody>
          <a:bodyPr wrap="square" lIns="0" tIns="0" rIns="0" bIns="0" rtlCol="0" anchor="t"/>
          <a:lstStyle/>
          <a:p>
            <a:pPr algn="l" indent="0" marL="0">
              <a:lnSpc>
                <a:spcPts val="2000"/>
              </a:lnSpc>
              <a:buNone/>
            </a:pPr>
            <a:r>
              <a:rPr lang="en-US" sz="1600" dirty="0">
                <a:solidFill>
                  <a:srgbClr val="D6E5EF"/>
                </a:solidFill>
                <a:latin typeface="Roboto Slab" pitchFamily="34" charset="0"/>
                <a:ea typeface="Roboto Slab" pitchFamily="34" charset="-122"/>
                <a:cs typeface="Roboto Slab" pitchFamily="34" charset="-120"/>
              </a:rPr>
              <a:t>Fairer &amp; More Diverse Recommendations</a:t>
            </a:r>
            <a:endParaRPr lang="en-US" sz="1600" dirty="0"/>
          </a:p>
        </p:txBody>
      </p:sp>
      <p:sp>
        <p:nvSpPr>
          <p:cNvPr id="19" name="Text 16"/>
          <p:cNvSpPr/>
          <p:nvPr/>
        </p:nvSpPr>
        <p:spPr>
          <a:xfrm>
            <a:off x="9808845" y="5669518"/>
            <a:ext cx="3992880" cy="1856065"/>
          </a:xfrm>
          <a:prstGeom prst="rect">
            <a:avLst/>
          </a:prstGeom>
          <a:noFill/>
          <a:ln/>
        </p:spPr>
        <p:txBody>
          <a:bodyPr wrap="square" lIns="0" tIns="0" rIns="0" bIns="0" rtlCol="0" anchor="t"/>
          <a:lstStyle/>
          <a:p>
            <a:pPr algn="l" indent="0" marL="0">
              <a:lnSpc>
                <a:spcPts val="2050"/>
              </a:lnSpc>
              <a:buNone/>
            </a:pPr>
            <a:r>
              <a:rPr lang="en-US" sz="1300" dirty="0">
                <a:solidFill>
                  <a:srgbClr val="D6E5EF"/>
                </a:solidFill>
                <a:latin typeface="Roboto" pitchFamily="34" charset="0"/>
                <a:ea typeface="Roboto" pitchFamily="34" charset="-122"/>
                <a:cs typeface="Roboto" pitchFamily="34" charset="-120"/>
              </a:rPr>
              <a:t>We'll ensure our recommendations are varied and fair for everyone, across all user groups. This involves developing algorithms to actively mitigate bias that might be present in historical data, promoting exposure to a wider range of content, and ensuring equitable experiences for all users, preventing "filter bubbles" and increasing content discoverability.</a:t>
            </a:r>
            <a:endParaRPr lang="en-US" sz="13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22828" y="496967"/>
            <a:ext cx="4518303" cy="564713"/>
          </a:xfrm>
          <a:prstGeom prst="rect">
            <a:avLst/>
          </a:prstGeom>
          <a:noFill/>
          <a:ln/>
        </p:spPr>
        <p:txBody>
          <a:bodyPr wrap="none" lIns="0" tIns="0" rIns="0" bIns="0" rtlCol="0" anchor="t"/>
          <a:lstStyle/>
          <a:p>
            <a:pPr algn="l" indent="0" marL="0">
              <a:lnSpc>
                <a:spcPts val="4400"/>
              </a:lnSpc>
              <a:buNone/>
            </a:pPr>
            <a:r>
              <a:rPr lang="en-US" sz="3550" dirty="0">
                <a:solidFill>
                  <a:srgbClr val="76B9FF"/>
                </a:solidFill>
                <a:latin typeface="Roboto Slab" pitchFamily="34" charset="0"/>
                <a:ea typeface="Roboto Slab" pitchFamily="34" charset="-122"/>
                <a:cs typeface="Roboto Slab" pitchFamily="34" charset="-120"/>
              </a:rPr>
              <a:t>Conclusion</a:t>
            </a:r>
            <a:endParaRPr lang="en-US" sz="3550" dirty="0"/>
          </a:p>
        </p:txBody>
      </p:sp>
      <p:sp>
        <p:nvSpPr>
          <p:cNvPr id="3" name="Shape 1"/>
          <p:cNvSpPr/>
          <p:nvPr/>
        </p:nvSpPr>
        <p:spPr>
          <a:xfrm>
            <a:off x="722828" y="1423035"/>
            <a:ext cx="6502003" cy="2532102"/>
          </a:xfrm>
          <a:prstGeom prst="roundRect">
            <a:avLst>
              <a:gd name="adj" fmla="val 4333"/>
            </a:avLst>
          </a:prstGeom>
          <a:noFill/>
          <a:ln w="22860">
            <a:solidFill>
              <a:srgbClr val="585F6B"/>
            </a:solidFill>
            <a:prstDash val="solid"/>
          </a:ln>
        </p:spPr>
      </p:sp>
      <p:pic>
        <p:nvPicPr>
          <p:cNvPr id="4" name="Image 0" descr="preencoded.png">    </p:cNvPr>
          <p:cNvPicPr>
            <a:picLocks noChangeAspect="1"/>
          </p:cNvPicPr>
          <p:nvPr/>
        </p:nvPicPr>
        <p:blipFill>
          <a:blip r:embed="rId1"/>
          <a:stretch>
            <a:fillRect/>
          </a:stretch>
        </p:blipFill>
        <p:spPr>
          <a:xfrm>
            <a:off x="699968" y="1423035"/>
            <a:ext cx="91440" cy="2532102"/>
          </a:xfrm>
          <a:prstGeom prst="rect">
            <a:avLst/>
          </a:prstGeom>
        </p:spPr>
      </p:pic>
      <p:sp>
        <p:nvSpPr>
          <p:cNvPr id="5" name="Text 2"/>
          <p:cNvSpPr/>
          <p:nvPr/>
        </p:nvSpPr>
        <p:spPr>
          <a:xfrm>
            <a:off x="994886" y="1626513"/>
            <a:ext cx="2907268" cy="282297"/>
          </a:xfrm>
          <a:prstGeom prst="rect">
            <a:avLst/>
          </a:prstGeom>
          <a:noFill/>
          <a:ln/>
        </p:spPr>
        <p:txBody>
          <a:bodyPr wrap="none" lIns="0" tIns="0" rIns="0" bIns="0" rtlCol="0" anchor="t"/>
          <a:lstStyle/>
          <a:p>
            <a:pPr algn="l" indent="0" marL="0">
              <a:lnSpc>
                <a:spcPts val="2200"/>
              </a:lnSpc>
              <a:buNone/>
            </a:pPr>
            <a:r>
              <a:rPr lang="en-US" sz="1750" dirty="0">
                <a:solidFill>
                  <a:srgbClr val="D6E5EF"/>
                </a:solidFill>
                <a:latin typeface="Roboto Slab" pitchFamily="34" charset="0"/>
                <a:ea typeface="Roboto Slab" pitchFamily="34" charset="-122"/>
                <a:cs typeface="Roboto Slab" pitchFamily="34" charset="-120"/>
              </a:rPr>
              <a:t>Robust Model Development</a:t>
            </a:r>
            <a:endParaRPr lang="en-US" sz="1750" dirty="0"/>
          </a:p>
        </p:txBody>
      </p:sp>
      <p:sp>
        <p:nvSpPr>
          <p:cNvPr id="6" name="Text 3"/>
          <p:cNvSpPr/>
          <p:nvPr/>
        </p:nvSpPr>
        <p:spPr>
          <a:xfrm>
            <a:off x="994886" y="2017157"/>
            <a:ext cx="6026468" cy="1734503"/>
          </a:xfrm>
          <a:prstGeom prst="rect">
            <a:avLst/>
          </a:prstGeom>
          <a:noFill/>
          <a:ln/>
        </p:spPr>
        <p:txBody>
          <a:bodyPr wrap="square" lIns="0" tIns="0" rIns="0" bIns="0" rtlCol="0" anchor="t"/>
          <a:lstStyle/>
          <a:p>
            <a:pPr algn="l" indent="0" marL="0">
              <a:lnSpc>
                <a:spcPts val="2250"/>
              </a:lnSpc>
              <a:buNone/>
            </a:pPr>
            <a:r>
              <a:rPr lang="en-US" sz="1400" dirty="0">
                <a:solidFill>
                  <a:srgbClr val="D6E5EF"/>
                </a:solidFill>
                <a:latin typeface="Roboto" pitchFamily="34" charset="0"/>
                <a:ea typeface="Roboto" pitchFamily="34" charset="-122"/>
                <a:cs typeface="Roboto" pitchFamily="34" charset="-120"/>
              </a:rPr>
              <a:t>We successfully developed a sophisticated, data-driven movie recommender by integrating and harmonizing various algorithms, including content-based, collaborative filtering, and matrix factorization methods. Each algorithm was carefully selected to contribute unique strengths, creating a comprehensive system that delivers precise and diverse recommendations.</a:t>
            </a:r>
            <a:endParaRPr lang="en-US" sz="1400" dirty="0"/>
          </a:p>
        </p:txBody>
      </p:sp>
      <p:sp>
        <p:nvSpPr>
          <p:cNvPr id="7" name="Shape 4"/>
          <p:cNvSpPr/>
          <p:nvPr/>
        </p:nvSpPr>
        <p:spPr>
          <a:xfrm>
            <a:off x="7405449" y="1423035"/>
            <a:ext cx="6502122" cy="2532102"/>
          </a:xfrm>
          <a:prstGeom prst="roundRect">
            <a:avLst>
              <a:gd name="adj" fmla="val 4333"/>
            </a:avLst>
          </a:prstGeom>
          <a:noFill/>
          <a:ln w="22860">
            <a:solidFill>
              <a:srgbClr val="585F6B"/>
            </a:solidFill>
            <a:prstDash val="solid"/>
          </a:ln>
        </p:spPr>
      </p:sp>
      <p:pic>
        <p:nvPicPr>
          <p:cNvPr id="8" name="Image 1" descr="preencoded.png">    </p:cNvPr>
          <p:cNvPicPr>
            <a:picLocks noChangeAspect="1"/>
          </p:cNvPicPr>
          <p:nvPr/>
        </p:nvPicPr>
        <p:blipFill>
          <a:blip r:embed="rId2"/>
          <a:stretch>
            <a:fillRect/>
          </a:stretch>
        </p:blipFill>
        <p:spPr>
          <a:xfrm>
            <a:off x="7382589" y="1423035"/>
            <a:ext cx="91440" cy="2532102"/>
          </a:xfrm>
          <a:prstGeom prst="rect">
            <a:avLst/>
          </a:prstGeom>
        </p:spPr>
      </p:pic>
      <p:sp>
        <p:nvSpPr>
          <p:cNvPr id="9" name="Text 5"/>
          <p:cNvSpPr/>
          <p:nvPr/>
        </p:nvSpPr>
        <p:spPr>
          <a:xfrm>
            <a:off x="7677507" y="1626513"/>
            <a:ext cx="3401378" cy="282297"/>
          </a:xfrm>
          <a:prstGeom prst="rect">
            <a:avLst/>
          </a:prstGeom>
          <a:noFill/>
          <a:ln/>
        </p:spPr>
        <p:txBody>
          <a:bodyPr wrap="none" lIns="0" tIns="0" rIns="0" bIns="0" rtlCol="0" anchor="t"/>
          <a:lstStyle/>
          <a:p>
            <a:pPr algn="l" indent="0" marL="0">
              <a:lnSpc>
                <a:spcPts val="2200"/>
              </a:lnSpc>
              <a:buNone/>
            </a:pPr>
            <a:r>
              <a:rPr lang="en-US" sz="1750" dirty="0">
                <a:solidFill>
                  <a:srgbClr val="D6E5EF"/>
                </a:solidFill>
                <a:latin typeface="Roboto Slab" pitchFamily="34" charset="0"/>
                <a:ea typeface="Roboto Slab" pitchFamily="34" charset="-122"/>
                <a:cs typeface="Roboto Slab" pitchFamily="34" charset="-120"/>
              </a:rPr>
              <a:t>Strong Performance &amp; Accuracy</a:t>
            </a:r>
            <a:endParaRPr lang="en-US" sz="1750" dirty="0"/>
          </a:p>
        </p:txBody>
      </p:sp>
      <p:sp>
        <p:nvSpPr>
          <p:cNvPr id="10" name="Text 6"/>
          <p:cNvSpPr/>
          <p:nvPr/>
        </p:nvSpPr>
        <p:spPr>
          <a:xfrm>
            <a:off x="7677507" y="2017157"/>
            <a:ext cx="6026587" cy="1445419"/>
          </a:xfrm>
          <a:prstGeom prst="rect">
            <a:avLst/>
          </a:prstGeom>
          <a:noFill/>
          <a:ln/>
        </p:spPr>
        <p:txBody>
          <a:bodyPr wrap="square" lIns="0" tIns="0" rIns="0" bIns="0" rtlCol="0" anchor="t"/>
          <a:lstStyle/>
          <a:p>
            <a:pPr algn="l" indent="0" marL="0">
              <a:lnSpc>
                <a:spcPts val="2250"/>
              </a:lnSpc>
              <a:buNone/>
            </a:pPr>
            <a:r>
              <a:rPr lang="en-US" sz="1400" dirty="0">
                <a:solidFill>
                  <a:srgbClr val="D6E5EF"/>
                </a:solidFill>
                <a:latin typeface="Roboto" pitchFamily="34" charset="0"/>
                <a:ea typeface="Roboto" pitchFamily="34" charset="-122"/>
                <a:cs typeface="Roboto" pitchFamily="34" charset="-120"/>
              </a:rPr>
              <a:t>Our models demonstrated strong predictive capabilities, achieving a notably low Root Mean Squared Error (RMSE) of 0.789 on the validation set. This indicates high accuracy in predicting user ratings. Among the single models, Matrix Factorization (SVD) emerged as our best performer, consistently delivering highly accurate recommendations.</a:t>
            </a:r>
            <a:endParaRPr lang="en-US" sz="1400" dirty="0"/>
          </a:p>
        </p:txBody>
      </p:sp>
      <p:sp>
        <p:nvSpPr>
          <p:cNvPr id="11" name="Shape 7"/>
          <p:cNvSpPr/>
          <p:nvPr/>
        </p:nvSpPr>
        <p:spPr>
          <a:xfrm>
            <a:off x="722828" y="4135755"/>
            <a:ext cx="6502003" cy="2532102"/>
          </a:xfrm>
          <a:prstGeom prst="roundRect">
            <a:avLst>
              <a:gd name="adj" fmla="val 4333"/>
            </a:avLst>
          </a:prstGeom>
          <a:noFill/>
          <a:ln w="22860">
            <a:solidFill>
              <a:srgbClr val="585F6B"/>
            </a:solidFill>
            <a:prstDash val="solid"/>
          </a:ln>
        </p:spPr>
      </p:sp>
      <p:pic>
        <p:nvPicPr>
          <p:cNvPr id="12" name="Image 2" descr="preencoded.png">    </p:cNvPr>
          <p:cNvPicPr>
            <a:picLocks noChangeAspect="1"/>
          </p:cNvPicPr>
          <p:nvPr/>
        </p:nvPicPr>
        <p:blipFill>
          <a:blip r:embed="rId3"/>
          <a:stretch>
            <a:fillRect/>
          </a:stretch>
        </p:blipFill>
        <p:spPr>
          <a:xfrm>
            <a:off x="699968" y="4135755"/>
            <a:ext cx="91440" cy="2532102"/>
          </a:xfrm>
          <a:prstGeom prst="rect">
            <a:avLst/>
          </a:prstGeom>
        </p:spPr>
      </p:pic>
      <p:sp>
        <p:nvSpPr>
          <p:cNvPr id="13" name="Text 8"/>
          <p:cNvSpPr/>
          <p:nvPr/>
        </p:nvSpPr>
        <p:spPr>
          <a:xfrm>
            <a:off x="994886" y="4339233"/>
            <a:ext cx="2605802" cy="282297"/>
          </a:xfrm>
          <a:prstGeom prst="rect">
            <a:avLst/>
          </a:prstGeom>
          <a:noFill/>
          <a:ln/>
        </p:spPr>
        <p:txBody>
          <a:bodyPr wrap="none" lIns="0" tIns="0" rIns="0" bIns="0" rtlCol="0" anchor="t"/>
          <a:lstStyle/>
          <a:p>
            <a:pPr algn="l" indent="0" marL="0">
              <a:lnSpc>
                <a:spcPts val="2200"/>
              </a:lnSpc>
              <a:buNone/>
            </a:pPr>
            <a:r>
              <a:rPr lang="en-US" sz="1750" dirty="0">
                <a:solidFill>
                  <a:srgbClr val="D6E5EF"/>
                </a:solidFill>
                <a:latin typeface="Roboto Slab" pitchFamily="34" charset="0"/>
                <a:ea typeface="Roboto Slab" pitchFamily="34" charset="-122"/>
                <a:cs typeface="Roboto Slab" pitchFamily="34" charset="-120"/>
              </a:rPr>
              <a:t>Tangible Business Value</a:t>
            </a:r>
            <a:endParaRPr lang="en-US" sz="1750" dirty="0"/>
          </a:p>
        </p:txBody>
      </p:sp>
      <p:sp>
        <p:nvSpPr>
          <p:cNvPr id="14" name="Text 9"/>
          <p:cNvSpPr/>
          <p:nvPr/>
        </p:nvSpPr>
        <p:spPr>
          <a:xfrm>
            <a:off x="994886" y="4729877"/>
            <a:ext cx="6026468" cy="1445419"/>
          </a:xfrm>
          <a:prstGeom prst="rect">
            <a:avLst/>
          </a:prstGeom>
          <a:noFill/>
          <a:ln/>
        </p:spPr>
        <p:txBody>
          <a:bodyPr wrap="square" lIns="0" tIns="0" rIns="0" bIns="0" rtlCol="0" anchor="t"/>
          <a:lstStyle/>
          <a:p>
            <a:pPr algn="l" indent="0" marL="0">
              <a:lnSpc>
                <a:spcPts val="2250"/>
              </a:lnSpc>
              <a:buNone/>
            </a:pPr>
            <a:r>
              <a:rPr lang="en-US" sz="1400" dirty="0">
                <a:solidFill>
                  <a:srgbClr val="D6E5EF"/>
                </a:solidFill>
                <a:latin typeface="Roboto" pitchFamily="34" charset="0"/>
                <a:ea typeface="Roboto" pitchFamily="34" charset="-122"/>
                <a:cs typeface="Roboto" pitchFamily="34" charset="-120"/>
              </a:rPr>
              <a:t>The implemented recommendation system is poised to deliver significant immediate improvements to the user experience. By transforming the often overwhelming choice of movies into a curated, personalized discovery journey, the system fosters deeper user engagement, increases satisfaction, and encourages continued platform use.</a:t>
            </a:r>
            <a:endParaRPr lang="en-US" sz="1400" dirty="0"/>
          </a:p>
        </p:txBody>
      </p:sp>
      <p:sp>
        <p:nvSpPr>
          <p:cNvPr id="15" name="Shape 10"/>
          <p:cNvSpPr/>
          <p:nvPr/>
        </p:nvSpPr>
        <p:spPr>
          <a:xfrm>
            <a:off x="7405449" y="4135755"/>
            <a:ext cx="6502122" cy="2532102"/>
          </a:xfrm>
          <a:prstGeom prst="roundRect">
            <a:avLst>
              <a:gd name="adj" fmla="val 4333"/>
            </a:avLst>
          </a:prstGeom>
          <a:noFill/>
          <a:ln w="22860">
            <a:solidFill>
              <a:srgbClr val="585F6B"/>
            </a:solidFill>
            <a:prstDash val="solid"/>
          </a:ln>
        </p:spPr>
      </p:sp>
      <p:pic>
        <p:nvPicPr>
          <p:cNvPr id="16" name="Image 3" descr="preencoded.png">    </p:cNvPr>
          <p:cNvPicPr>
            <a:picLocks noChangeAspect="1"/>
          </p:cNvPicPr>
          <p:nvPr/>
        </p:nvPicPr>
        <p:blipFill>
          <a:blip r:embed="rId4"/>
          <a:stretch>
            <a:fillRect/>
          </a:stretch>
        </p:blipFill>
        <p:spPr>
          <a:xfrm>
            <a:off x="7382589" y="4135755"/>
            <a:ext cx="91440" cy="2532102"/>
          </a:xfrm>
          <a:prstGeom prst="rect">
            <a:avLst/>
          </a:prstGeom>
        </p:spPr>
      </p:pic>
      <p:sp>
        <p:nvSpPr>
          <p:cNvPr id="17" name="Text 11"/>
          <p:cNvSpPr/>
          <p:nvPr/>
        </p:nvSpPr>
        <p:spPr>
          <a:xfrm>
            <a:off x="7677507" y="4339233"/>
            <a:ext cx="2584133" cy="282297"/>
          </a:xfrm>
          <a:prstGeom prst="rect">
            <a:avLst/>
          </a:prstGeom>
          <a:noFill/>
          <a:ln/>
        </p:spPr>
        <p:txBody>
          <a:bodyPr wrap="none" lIns="0" tIns="0" rIns="0" bIns="0" rtlCol="0" anchor="t"/>
          <a:lstStyle/>
          <a:p>
            <a:pPr algn="l" indent="0" marL="0">
              <a:lnSpc>
                <a:spcPts val="2200"/>
              </a:lnSpc>
              <a:buNone/>
            </a:pPr>
            <a:r>
              <a:rPr lang="en-US" sz="1750" dirty="0">
                <a:solidFill>
                  <a:srgbClr val="D6E5EF"/>
                </a:solidFill>
                <a:latin typeface="Roboto Slab" pitchFamily="34" charset="0"/>
                <a:ea typeface="Roboto Slab" pitchFamily="34" charset="-122"/>
                <a:cs typeface="Roboto Slab" pitchFamily="34" charset="-120"/>
              </a:rPr>
              <a:t>Scalable &amp; Future-Ready</a:t>
            </a:r>
            <a:endParaRPr lang="en-US" sz="1750" dirty="0"/>
          </a:p>
        </p:txBody>
      </p:sp>
      <p:sp>
        <p:nvSpPr>
          <p:cNvPr id="18" name="Text 12"/>
          <p:cNvSpPr/>
          <p:nvPr/>
        </p:nvSpPr>
        <p:spPr>
          <a:xfrm>
            <a:off x="7677507" y="4729877"/>
            <a:ext cx="6026587" cy="1734503"/>
          </a:xfrm>
          <a:prstGeom prst="rect">
            <a:avLst/>
          </a:prstGeom>
          <a:noFill/>
          <a:ln/>
        </p:spPr>
        <p:txBody>
          <a:bodyPr wrap="square" lIns="0" tIns="0" rIns="0" bIns="0" rtlCol="0" anchor="t"/>
          <a:lstStyle/>
          <a:p>
            <a:pPr algn="l" indent="0" marL="0">
              <a:lnSpc>
                <a:spcPts val="2250"/>
              </a:lnSpc>
              <a:buNone/>
            </a:pPr>
            <a:r>
              <a:rPr lang="en-US" sz="1400" dirty="0">
                <a:solidFill>
                  <a:srgbClr val="D6E5EF"/>
                </a:solidFill>
                <a:latin typeface="Roboto" pitchFamily="34" charset="0"/>
                <a:ea typeface="Roboto" pitchFamily="34" charset="-122"/>
                <a:cs typeface="Roboto" pitchFamily="34" charset="-120"/>
              </a:rPr>
              <a:t>Our system's underlying architecture is designed for robust performance under heavy load and built with continuous evolution in mind. This foresight allows for seamless future enhancements, such as the integration of advanced AI (e.g., neural networks) and the incorporation of contextual recommendations, ensuring long-term adaptability and innovation.</a:t>
            </a:r>
            <a:endParaRPr lang="en-US" sz="1400" dirty="0"/>
          </a:p>
        </p:txBody>
      </p:sp>
      <p:sp>
        <p:nvSpPr>
          <p:cNvPr id="19" name="Text 13"/>
          <p:cNvSpPr/>
          <p:nvPr/>
        </p:nvSpPr>
        <p:spPr>
          <a:xfrm>
            <a:off x="722828" y="6871097"/>
            <a:ext cx="13184743" cy="867251"/>
          </a:xfrm>
          <a:prstGeom prst="rect">
            <a:avLst/>
          </a:prstGeom>
          <a:noFill/>
          <a:ln/>
        </p:spPr>
        <p:txBody>
          <a:bodyPr wrap="square" lIns="0" tIns="0" rIns="0" bIns="0" rtlCol="0" anchor="t"/>
          <a:lstStyle/>
          <a:p>
            <a:pPr algn="l" indent="0" marL="0">
              <a:lnSpc>
                <a:spcPts val="2250"/>
              </a:lnSpc>
              <a:buNone/>
            </a:pPr>
            <a:r>
              <a:rPr lang="en-US" sz="1400" dirty="0">
                <a:solidFill>
                  <a:srgbClr val="D6E5EF"/>
                </a:solidFill>
                <a:latin typeface="Roboto" pitchFamily="34" charset="0"/>
                <a:ea typeface="Roboto" pitchFamily="34" charset="-122"/>
                <a:cs typeface="Roboto" pitchFamily="34" charset="-120"/>
              </a:rPr>
              <a:t>Our comprehensive and well-engineered approach to movie recommendations moves beyond simple suggestions, transforming an overwhelming choice into truly personalized discovery. This not only enhances viewer engagement and satisfaction but also positions the platform for sustainable growth and continuous improvement in the evolving entertainment landscape.</a:t>
            </a:r>
            <a:endParaRPr lang="en-US"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162300"/>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Thank You</a:t>
            </a:r>
            <a:endParaRPr lang="en-US" sz="3900" dirty="0"/>
          </a:p>
        </p:txBody>
      </p:sp>
      <p:sp>
        <p:nvSpPr>
          <p:cNvPr id="4" name="Text 1"/>
          <p:cNvSpPr/>
          <p:nvPr/>
        </p:nvSpPr>
        <p:spPr>
          <a:xfrm>
            <a:off x="6280190" y="4080034"/>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76B9FF"/>
                </a:solidFill>
                <a:latin typeface="Roboto Slab" pitchFamily="34" charset="0"/>
                <a:ea typeface="Roboto Slab" pitchFamily="34" charset="-122"/>
                <a:cs typeface="Roboto Slab" pitchFamily="34" charset="-120"/>
              </a:rPr>
              <a:t>Questions?</a:t>
            </a:r>
            <a:endParaRPr lang="en-US" sz="2300" dirty="0"/>
          </a:p>
        </p:txBody>
      </p:sp>
      <p:sp>
        <p:nvSpPr>
          <p:cNvPr id="5" name="Text 2"/>
          <p:cNvSpPr/>
          <p:nvPr/>
        </p:nvSpPr>
        <p:spPr>
          <a:xfrm>
            <a:off x="6280190" y="4749760"/>
            <a:ext cx="7556421" cy="317540"/>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551498"/>
            <a:ext cx="6847284" cy="855821"/>
          </a:xfrm>
          <a:prstGeom prst="rect">
            <a:avLst/>
          </a:prstGeom>
          <a:noFill/>
          <a:ln/>
        </p:spPr>
        <p:txBody>
          <a:bodyPr wrap="none" lIns="0" tIns="0" rIns="0" bIns="0" rtlCol="0" anchor="t"/>
          <a:lstStyle/>
          <a:p>
            <a:pPr algn="l" indent="0" marL="0">
              <a:lnSpc>
                <a:spcPts val="6700"/>
              </a:lnSpc>
              <a:buNone/>
            </a:pPr>
            <a:r>
              <a:rPr lang="en-US" sz="5350" dirty="0">
                <a:solidFill>
                  <a:srgbClr val="76B9FF"/>
                </a:solidFill>
                <a:latin typeface="Roboto Slab" pitchFamily="34" charset="0"/>
                <a:ea typeface="Roboto Slab" pitchFamily="34" charset="-122"/>
                <a:cs typeface="Roboto Slab" pitchFamily="34" charset="-120"/>
              </a:rPr>
              <a:t>Key Objectives</a:t>
            </a:r>
            <a:endParaRPr lang="en-US" sz="5350" dirty="0"/>
          </a:p>
        </p:txBody>
      </p:sp>
      <p:pic>
        <p:nvPicPr>
          <p:cNvPr id="3" name="Image 0" descr="preencoded.png">    </p:cNvPr>
          <p:cNvPicPr>
            <a:picLocks noChangeAspect="1"/>
          </p:cNvPicPr>
          <p:nvPr/>
        </p:nvPicPr>
        <p:blipFill>
          <a:blip r:embed="rId1"/>
          <a:stretch>
            <a:fillRect/>
          </a:stretch>
        </p:blipFill>
        <p:spPr>
          <a:xfrm>
            <a:off x="793790" y="1804154"/>
            <a:ext cx="4347567" cy="793790"/>
          </a:xfrm>
          <a:prstGeom prst="rect">
            <a:avLst/>
          </a:prstGeom>
        </p:spPr>
      </p:pic>
      <p:sp>
        <p:nvSpPr>
          <p:cNvPr id="4" name="Text 1"/>
          <p:cNvSpPr/>
          <p:nvPr/>
        </p:nvSpPr>
        <p:spPr>
          <a:xfrm>
            <a:off x="992148" y="2796302"/>
            <a:ext cx="3950851" cy="1905238"/>
          </a:xfrm>
          <a:prstGeom prst="rect">
            <a:avLst/>
          </a:prstGeom>
          <a:noFill/>
          <a:ln/>
        </p:spPr>
        <p:txBody>
          <a:bodyPr wrap="square" lIns="0" tIns="0" rIns="0" bIns="0" rtlCol="0" anchor="t"/>
          <a:lstStyle/>
          <a:p>
            <a:pPr algn="l" indent="0" marL="0">
              <a:lnSpc>
                <a:spcPts val="2500"/>
              </a:lnSpc>
              <a:buNone/>
            </a:pPr>
            <a:r>
              <a:rPr lang="en-US" sz="1550" b="1" dirty="0">
                <a:solidFill>
                  <a:srgbClr val="D6E5EF"/>
                </a:solidFill>
                <a:latin typeface="Roboto" pitchFamily="34" charset="0"/>
                <a:ea typeface="Roboto" pitchFamily="34" charset="-122"/>
                <a:cs typeface="Roboto" pitchFamily="34" charset="-120"/>
              </a:rPr>
              <a:t>Develop diverse recommendation approaches:</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Implement content-based filtering, collaborative filtering (User-User, Item-Item, SVD), and hybrid ensemble methods (XGBoost, LightGBM, CatBoost) to identify optimal solutions.</a:t>
            </a:r>
            <a:endParaRPr lang="en-US" sz="1550" dirty="0"/>
          </a:p>
        </p:txBody>
      </p:sp>
      <p:pic>
        <p:nvPicPr>
          <p:cNvPr id="5" name="Image 1" descr="preencoded.png">    </p:cNvPr>
          <p:cNvPicPr>
            <a:picLocks noChangeAspect="1"/>
          </p:cNvPicPr>
          <p:nvPr/>
        </p:nvPicPr>
        <p:blipFill>
          <a:blip r:embed="rId2"/>
          <a:stretch>
            <a:fillRect/>
          </a:stretch>
        </p:blipFill>
        <p:spPr>
          <a:xfrm>
            <a:off x="5141357" y="1804154"/>
            <a:ext cx="4347567" cy="793790"/>
          </a:xfrm>
          <a:prstGeom prst="rect">
            <a:avLst/>
          </a:prstGeom>
        </p:spPr>
      </p:pic>
      <p:sp>
        <p:nvSpPr>
          <p:cNvPr id="6" name="Text 2"/>
          <p:cNvSpPr/>
          <p:nvPr/>
        </p:nvSpPr>
        <p:spPr>
          <a:xfrm>
            <a:off x="5339715" y="2796302"/>
            <a:ext cx="3950851" cy="1587698"/>
          </a:xfrm>
          <a:prstGeom prst="rect">
            <a:avLst/>
          </a:prstGeom>
          <a:noFill/>
          <a:ln/>
        </p:spPr>
        <p:txBody>
          <a:bodyPr wrap="square" lIns="0" tIns="0" rIns="0" bIns="0" rtlCol="0" anchor="t"/>
          <a:lstStyle/>
          <a:p>
            <a:pPr algn="l" indent="0" marL="0">
              <a:lnSpc>
                <a:spcPts val="2500"/>
              </a:lnSpc>
              <a:buNone/>
            </a:pPr>
            <a:r>
              <a:rPr lang="en-US" sz="1550" b="1" dirty="0">
                <a:solidFill>
                  <a:srgbClr val="D6E5EF"/>
                </a:solidFill>
                <a:latin typeface="Roboto" pitchFamily="34" charset="0"/>
                <a:ea typeface="Roboto" pitchFamily="34" charset="-122"/>
                <a:cs typeface="Roboto" pitchFamily="34" charset="-120"/>
              </a:rPr>
              <a:t>Achieve high-precision recommendations:</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Target high precision, especially in the top-5 recommendations, leveraging SVD-based collaborative filtering to outperform traditional models.</a:t>
            </a:r>
            <a:endParaRPr lang="en-US" sz="1550" dirty="0"/>
          </a:p>
        </p:txBody>
      </p:sp>
      <p:pic>
        <p:nvPicPr>
          <p:cNvPr id="7" name="Image 2" descr="preencoded.png">    </p:cNvPr>
          <p:cNvPicPr>
            <a:picLocks noChangeAspect="1"/>
          </p:cNvPicPr>
          <p:nvPr/>
        </p:nvPicPr>
        <p:blipFill>
          <a:blip r:embed="rId3"/>
          <a:stretch>
            <a:fillRect/>
          </a:stretch>
        </p:blipFill>
        <p:spPr>
          <a:xfrm>
            <a:off x="9488924" y="1804154"/>
            <a:ext cx="4347567" cy="793790"/>
          </a:xfrm>
          <a:prstGeom prst="rect">
            <a:avLst/>
          </a:prstGeom>
        </p:spPr>
      </p:pic>
      <p:sp>
        <p:nvSpPr>
          <p:cNvPr id="8" name="Text 3"/>
          <p:cNvSpPr/>
          <p:nvPr/>
        </p:nvSpPr>
        <p:spPr>
          <a:xfrm>
            <a:off x="9687282" y="2796302"/>
            <a:ext cx="3950851" cy="1587698"/>
          </a:xfrm>
          <a:prstGeom prst="rect">
            <a:avLst/>
          </a:prstGeom>
          <a:noFill/>
          <a:ln/>
        </p:spPr>
        <p:txBody>
          <a:bodyPr wrap="square" lIns="0" tIns="0" rIns="0" bIns="0" rtlCol="0" anchor="t"/>
          <a:lstStyle/>
          <a:p>
            <a:pPr algn="l" indent="0" marL="0">
              <a:lnSpc>
                <a:spcPts val="2500"/>
              </a:lnSpc>
              <a:buNone/>
            </a:pPr>
            <a:r>
              <a:rPr lang="en-US" sz="1550" b="1" dirty="0">
                <a:solidFill>
                  <a:srgbClr val="D6E5EF"/>
                </a:solidFill>
                <a:latin typeface="Roboto" pitchFamily="34" charset="0"/>
                <a:ea typeface="Roboto" pitchFamily="34" charset="-122"/>
                <a:cs typeface="Roboto" pitchFamily="34" charset="-120"/>
              </a:rPr>
              <a:t>Address the cold start problem:</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Utilize hybrid systems that combine content features (genres, tags) with collaborative patterns to ensure recommendations for new users and movies.</a:t>
            </a:r>
            <a:endParaRPr lang="en-US" sz="1550" dirty="0"/>
          </a:p>
        </p:txBody>
      </p:sp>
      <p:pic>
        <p:nvPicPr>
          <p:cNvPr id="9" name="Image 3" descr="preencoded.png">    </p:cNvPr>
          <p:cNvPicPr>
            <a:picLocks noChangeAspect="1"/>
          </p:cNvPicPr>
          <p:nvPr/>
        </p:nvPicPr>
        <p:blipFill>
          <a:blip r:embed="rId4"/>
          <a:stretch>
            <a:fillRect/>
          </a:stretch>
        </p:blipFill>
        <p:spPr>
          <a:xfrm>
            <a:off x="793790" y="4899898"/>
            <a:ext cx="4347567" cy="793790"/>
          </a:xfrm>
          <a:prstGeom prst="rect">
            <a:avLst/>
          </a:prstGeom>
        </p:spPr>
      </p:pic>
      <p:sp>
        <p:nvSpPr>
          <p:cNvPr id="10" name="Text 4"/>
          <p:cNvSpPr/>
          <p:nvPr/>
        </p:nvSpPr>
        <p:spPr>
          <a:xfrm>
            <a:off x="992148" y="5892046"/>
            <a:ext cx="3950851" cy="1587698"/>
          </a:xfrm>
          <a:prstGeom prst="rect">
            <a:avLst/>
          </a:prstGeom>
          <a:noFill/>
          <a:ln/>
        </p:spPr>
        <p:txBody>
          <a:bodyPr wrap="square" lIns="0" tIns="0" rIns="0" bIns="0" rtlCol="0" anchor="t"/>
          <a:lstStyle/>
          <a:p>
            <a:pPr algn="l" indent="0" marL="0">
              <a:lnSpc>
                <a:spcPts val="2500"/>
              </a:lnSpc>
              <a:buNone/>
            </a:pPr>
            <a:r>
              <a:rPr lang="en-US" sz="1550" b="1" dirty="0">
                <a:solidFill>
                  <a:srgbClr val="D6E5EF"/>
                </a:solidFill>
                <a:latin typeface="Roboto" pitchFamily="34" charset="0"/>
                <a:ea typeface="Roboto" pitchFamily="34" charset="-122"/>
                <a:cs typeface="Roboto" pitchFamily="34" charset="-120"/>
              </a:rPr>
              <a:t>Conduct comprehensive evaluation:</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Employ multiple metrics (RMSE, MAE, Precision@K, Recall@K, MAP, NDCG) for robust performance assessment across various scenarios.</a:t>
            </a:r>
            <a:endParaRPr lang="en-US" sz="1550" dirty="0"/>
          </a:p>
        </p:txBody>
      </p:sp>
      <p:pic>
        <p:nvPicPr>
          <p:cNvPr id="11" name="Image 4" descr="preencoded.png">    </p:cNvPr>
          <p:cNvPicPr>
            <a:picLocks noChangeAspect="1"/>
          </p:cNvPicPr>
          <p:nvPr/>
        </p:nvPicPr>
        <p:blipFill>
          <a:blip r:embed="rId5"/>
          <a:stretch>
            <a:fillRect/>
          </a:stretch>
        </p:blipFill>
        <p:spPr>
          <a:xfrm>
            <a:off x="5141357" y="4899898"/>
            <a:ext cx="4347567" cy="793790"/>
          </a:xfrm>
          <a:prstGeom prst="rect">
            <a:avLst/>
          </a:prstGeom>
        </p:spPr>
      </p:pic>
      <p:sp>
        <p:nvSpPr>
          <p:cNvPr id="12" name="Text 5"/>
          <p:cNvSpPr/>
          <p:nvPr/>
        </p:nvSpPr>
        <p:spPr>
          <a:xfrm>
            <a:off x="5339715" y="5892046"/>
            <a:ext cx="3950851" cy="1587698"/>
          </a:xfrm>
          <a:prstGeom prst="rect">
            <a:avLst/>
          </a:prstGeom>
          <a:noFill/>
          <a:ln/>
        </p:spPr>
        <p:txBody>
          <a:bodyPr wrap="square" lIns="0" tIns="0" rIns="0" bIns="0" rtlCol="0" anchor="t"/>
          <a:lstStyle/>
          <a:p>
            <a:pPr algn="l" indent="0" marL="0">
              <a:lnSpc>
                <a:spcPts val="2500"/>
              </a:lnSpc>
              <a:buNone/>
            </a:pPr>
            <a:r>
              <a:rPr lang="en-US" sz="1550" b="1" dirty="0">
                <a:solidFill>
                  <a:srgbClr val="D6E5EF"/>
                </a:solidFill>
                <a:latin typeface="Roboto" pitchFamily="34" charset="0"/>
                <a:ea typeface="Roboto" pitchFamily="34" charset="-122"/>
                <a:cs typeface="Roboto" pitchFamily="34" charset="-120"/>
              </a:rPr>
              <a:t>Deliver actionable insights:</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Demonstrate the superior performance of SVD and hybrid methods in accuracy and precision to maximize user engagement and satisfaction.</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493996"/>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Key Findings</a:t>
            </a:r>
            <a:endParaRPr lang="en-US" sz="3900" dirty="0"/>
          </a:p>
        </p:txBody>
      </p:sp>
      <p:sp>
        <p:nvSpPr>
          <p:cNvPr id="3" name="Shape 1"/>
          <p:cNvSpPr/>
          <p:nvPr/>
        </p:nvSpPr>
        <p:spPr>
          <a:xfrm>
            <a:off x="793790" y="2510909"/>
            <a:ext cx="4215289" cy="3048714"/>
          </a:xfrm>
          <a:prstGeom prst="roundRect">
            <a:avLst>
              <a:gd name="adj" fmla="val 977"/>
            </a:avLst>
          </a:prstGeom>
          <a:solidFill>
            <a:srgbClr val="3F4652"/>
          </a:solidFill>
          <a:ln/>
        </p:spPr>
      </p:sp>
      <p:sp>
        <p:nvSpPr>
          <p:cNvPr id="4" name="Text 2"/>
          <p:cNvSpPr/>
          <p:nvPr/>
        </p:nvSpPr>
        <p:spPr>
          <a:xfrm>
            <a:off x="992148" y="2709267"/>
            <a:ext cx="2630091"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Top Performing Model</a:t>
            </a:r>
            <a:endParaRPr lang="en-US" sz="1950" dirty="0"/>
          </a:p>
        </p:txBody>
      </p:sp>
      <p:sp>
        <p:nvSpPr>
          <p:cNvPr id="5" name="Text 3"/>
          <p:cNvSpPr/>
          <p:nvPr/>
        </p:nvSpPr>
        <p:spPr>
          <a:xfrm>
            <a:off x="992148" y="3138488"/>
            <a:ext cx="3818573" cy="222277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SVD-based collaborative filtering achieved an impressive 80% Precision@5, meaning that 4 out of 5 top recommendations provided to users were highly relevant. This model consistently outperformed other traditional approaches in delivering accurate suggestions.</a:t>
            </a:r>
            <a:endParaRPr lang="en-US" sz="1550" dirty="0"/>
          </a:p>
        </p:txBody>
      </p:sp>
      <p:sp>
        <p:nvSpPr>
          <p:cNvPr id="6" name="Shape 4"/>
          <p:cNvSpPr/>
          <p:nvPr/>
        </p:nvSpPr>
        <p:spPr>
          <a:xfrm>
            <a:off x="5207437" y="2510909"/>
            <a:ext cx="4215408" cy="3048714"/>
          </a:xfrm>
          <a:prstGeom prst="roundRect">
            <a:avLst>
              <a:gd name="adj" fmla="val 977"/>
            </a:avLst>
          </a:prstGeom>
          <a:solidFill>
            <a:srgbClr val="3F4652"/>
          </a:solidFill>
          <a:ln/>
        </p:spPr>
      </p:sp>
      <p:sp>
        <p:nvSpPr>
          <p:cNvPr id="7" name="Text 5"/>
          <p:cNvSpPr/>
          <p:nvPr/>
        </p:nvSpPr>
        <p:spPr>
          <a:xfrm>
            <a:off x="5405795" y="270926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Rating Accuracy</a:t>
            </a:r>
            <a:endParaRPr lang="en-US" sz="1950" dirty="0"/>
          </a:p>
        </p:txBody>
      </p:sp>
      <p:sp>
        <p:nvSpPr>
          <p:cNvPr id="8" name="Text 6"/>
          <p:cNvSpPr/>
          <p:nvPr/>
        </p:nvSpPr>
        <p:spPr>
          <a:xfrm>
            <a:off x="5405795" y="3138488"/>
            <a:ext cx="3818692" cy="222277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Our best model, leveraging SVD, achieved a Root Mean Squared Error (RMSE) of approximately 0.94. This low RMSE value signifies a high degree of accuracy in predicting how users would rate movies, demonstrating the model's predictive power.</a:t>
            </a:r>
            <a:endParaRPr lang="en-US" sz="1550" dirty="0"/>
          </a:p>
        </p:txBody>
      </p:sp>
      <p:sp>
        <p:nvSpPr>
          <p:cNvPr id="9" name="Shape 7"/>
          <p:cNvSpPr/>
          <p:nvPr/>
        </p:nvSpPr>
        <p:spPr>
          <a:xfrm>
            <a:off x="9621203" y="2510909"/>
            <a:ext cx="4215289" cy="3048714"/>
          </a:xfrm>
          <a:prstGeom prst="roundRect">
            <a:avLst>
              <a:gd name="adj" fmla="val 977"/>
            </a:avLst>
          </a:prstGeom>
          <a:solidFill>
            <a:srgbClr val="3F4652"/>
          </a:solidFill>
          <a:ln/>
        </p:spPr>
      </p:sp>
      <p:sp>
        <p:nvSpPr>
          <p:cNvPr id="10" name="Text 8"/>
          <p:cNvSpPr/>
          <p:nvPr/>
        </p:nvSpPr>
        <p:spPr>
          <a:xfrm>
            <a:off x="9819561" y="2709267"/>
            <a:ext cx="3187422"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Enhanced Business Impact</a:t>
            </a:r>
            <a:endParaRPr lang="en-US" sz="1950" dirty="0"/>
          </a:p>
        </p:txBody>
      </p:sp>
      <p:sp>
        <p:nvSpPr>
          <p:cNvPr id="11" name="Text 9"/>
          <p:cNvSpPr/>
          <p:nvPr/>
        </p:nvSpPr>
        <p:spPr>
          <a:xfrm>
            <a:off x="9819561" y="3138488"/>
            <a:ext cx="3818573" cy="222277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The high recommendation accuracy directly translates to increased user satisfaction and deeper engagement. By consistently suggesting relevant movies, our system fosters trust and significantly improves user retention, driving overall platform usage and value.</a:t>
            </a:r>
            <a:endParaRPr lang="en-US" sz="1550" dirty="0"/>
          </a:p>
        </p:txBody>
      </p:sp>
      <p:sp>
        <p:nvSpPr>
          <p:cNvPr id="12" name="Text 10"/>
          <p:cNvSpPr/>
          <p:nvPr/>
        </p:nvSpPr>
        <p:spPr>
          <a:xfrm>
            <a:off x="793790" y="5782866"/>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Through rigorous experimentation, we evaluated five distinct recommendation approaches: content-based filtering, user-based collaborative filtering, item-based collaborative filtering, Singular Value Decomposition (SVD), and an advanced hybrid ensemble model. Each approach was assessed based on its ability to predict user preferences and deliver high-quality movie recommendations.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8070" y="514350"/>
            <a:ext cx="10891361" cy="584359"/>
          </a:xfrm>
          <a:prstGeom prst="rect">
            <a:avLst/>
          </a:prstGeom>
          <a:noFill/>
          <a:ln/>
        </p:spPr>
        <p:txBody>
          <a:bodyPr wrap="none" lIns="0" tIns="0" rIns="0" bIns="0" rtlCol="0" anchor="t"/>
          <a:lstStyle/>
          <a:p>
            <a:pPr algn="l" indent="0" marL="0">
              <a:lnSpc>
                <a:spcPts val="4600"/>
              </a:lnSpc>
              <a:buNone/>
            </a:pPr>
            <a:r>
              <a:rPr lang="en-US" sz="3650" dirty="0">
                <a:solidFill>
                  <a:srgbClr val="76B9FF"/>
                </a:solidFill>
                <a:latin typeface="Roboto Slab" pitchFamily="34" charset="0"/>
                <a:ea typeface="Roboto Slab" pitchFamily="34" charset="-122"/>
                <a:cs typeface="Roboto Slab" pitchFamily="34" charset="-120"/>
              </a:rPr>
              <a:t>The Business Problem: Finding the Perfect Match</a:t>
            </a:r>
            <a:endParaRPr lang="en-US" sz="3650" dirty="0"/>
          </a:p>
        </p:txBody>
      </p:sp>
      <p:sp>
        <p:nvSpPr>
          <p:cNvPr id="3" name="Text 1"/>
          <p:cNvSpPr/>
          <p:nvPr/>
        </p:nvSpPr>
        <p:spPr>
          <a:xfrm>
            <a:off x="748070" y="1547455"/>
            <a:ext cx="6339007" cy="1122283"/>
          </a:xfrm>
          <a:prstGeom prst="rect">
            <a:avLst/>
          </a:prstGeom>
          <a:noFill/>
          <a:ln/>
        </p:spPr>
        <p:txBody>
          <a:bodyPr wrap="square" lIns="0" tIns="0" rIns="0" bIns="0" rtlCol="0" anchor="t"/>
          <a:lstStyle/>
          <a:p>
            <a:pPr algn="l" indent="0" marL="0">
              <a:lnSpc>
                <a:spcPts val="2900"/>
              </a:lnSpc>
              <a:buNone/>
            </a:pPr>
            <a:r>
              <a:rPr lang="en-US" sz="1800" dirty="0">
                <a:solidFill>
                  <a:srgbClr val="D6E5EF"/>
                </a:solidFill>
                <a:latin typeface="Roboto" pitchFamily="34" charset="0"/>
                <a:ea typeface="Roboto" pitchFamily="34" charset="-122"/>
                <a:cs typeface="Roboto" pitchFamily="34" charset="-120"/>
              </a:rPr>
              <a:t>Streaming services face a critical challenge: users overwhelmed by choice often abandon platforms when recommendations miss the mark.</a:t>
            </a:r>
            <a:endParaRPr lang="en-US" sz="1800" dirty="0"/>
          </a:p>
        </p:txBody>
      </p:sp>
      <p:sp>
        <p:nvSpPr>
          <p:cNvPr id="4" name="Text 2"/>
          <p:cNvSpPr/>
          <p:nvPr/>
        </p:nvSpPr>
        <p:spPr>
          <a:xfrm>
            <a:off x="748070" y="2837974"/>
            <a:ext cx="6339007" cy="1122283"/>
          </a:xfrm>
          <a:prstGeom prst="rect">
            <a:avLst/>
          </a:prstGeom>
          <a:noFill/>
          <a:ln/>
        </p:spPr>
        <p:txBody>
          <a:bodyPr wrap="square" lIns="0" tIns="0" rIns="0" bIns="0" rtlCol="0" anchor="t"/>
          <a:lstStyle/>
          <a:p>
            <a:pPr algn="l" indent="0" marL="0">
              <a:lnSpc>
                <a:spcPts val="2900"/>
              </a:lnSpc>
              <a:buNone/>
            </a:pPr>
            <a:r>
              <a:rPr lang="en-US" sz="1800" dirty="0">
                <a:solidFill>
                  <a:srgbClr val="D6E5EF"/>
                </a:solidFill>
                <a:latin typeface="Roboto" pitchFamily="34" charset="0"/>
                <a:ea typeface="Roboto" pitchFamily="34" charset="-122"/>
                <a:cs typeface="Roboto" pitchFamily="34" charset="-120"/>
              </a:rPr>
              <a:t>In a world of endless content options, viewers experience "choice paralysis" - they need personalized guidance to navigate vast libraries.</a:t>
            </a:r>
            <a:endParaRPr lang="en-US" sz="1800" dirty="0"/>
          </a:p>
        </p:txBody>
      </p:sp>
      <p:sp>
        <p:nvSpPr>
          <p:cNvPr id="5" name="Text 3"/>
          <p:cNvSpPr/>
          <p:nvPr/>
        </p:nvSpPr>
        <p:spPr>
          <a:xfrm>
            <a:off x="748070" y="4128492"/>
            <a:ext cx="6339007" cy="748189"/>
          </a:xfrm>
          <a:prstGeom prst="rect">
            <a:avLst/>
          </a:prstGeom>
          <a:noFill/>
          <a:ln/>
        </p:spPr>
        <p:txBody>
          <a:bodyPr wrap="square" lIns="0" tIns="0" rIns="0" bIns="0" rtlCol="0" anchor="t"/>
          <a:lstStyle/>
          <a:p>
            <a:pPr algn="l" indent="0" marL="0">
              <a:lnSpc>
                <a:spcPts val="2900"/>
              </a:lnSpc>
              <a:buNone/>
            </a:pPr>
            <a:r>
              <a:rPr lang="en-US" sz="1800" dirty="0">
                <a:solidFill>
                  <a:srgbClr val="D6E5EF"/>
                </a:solidFill>
                <a:latin typeface="Roboto" pitchFamily="34" charset="0"/>
                <a:ea typeface="Roboto" pitchFamily="34" charset="-122"/>
                <a:cs typeface="Roboto" pitchFamily="34" charset="-120"/>
              </a:rPr>
              <a:t>Our mission: keep subscribers engaged with highly relevant movie suggestions that match their unique preferences.</a:t>
            </a:r>
            <a:endParaRPr lang="en-US" sz="1800" dirty="0"/>
          </a:p>
        </p:txBody>
      </p:sp>
      <p:pic>
        <p:nvPicPr>
          <p:cNvPr id="6" name="Image 0" descr="preencoded.png">    </p:cNvPr>
          <p:cNvPicPr>
            <a:picLocks noChangeAspect="1"/>
          </p:cNvPicPr>
          <p:nvPr/>
        </p:nvPicPr>
        <p:blipFill>
          <a:blip r:embed="rId1"/>
          <a:stretch>
            <a:fillRect/>
          </a:stretch>
        </p:blipFill>
        <p:spPr>
          <a:xfrm>
            <a:off x="7550944" y="1589603"/>
            <a:ext cx="6339007" cy="63390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96472"/>
            <a:ext cx="5056584"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Business Opportunity</a:t>
            </a:r>
            <a:endParaRPr lang="en-US" sz="3900" dirty="0"/>
          </a:p>
        </p:txBody>
      </p:sp>
      <p:pic>
        <p:nvPicPr>
          <p:cNvPr id="3" name="Image 0" descr="preencoded.png">    </p:cNvPr>
          <p:cNvPicPr>
            <a:picLocks noChangeAspect="1"/>
          </p:cNvPicPr>
          <p:nvPr/>
        </p:nvPicPr>
        <p:blipFill>
          <a:blip r:embed="rId1"/>
          <a:stretch>
            <a:fillRect/>
          </a:stretch>
        </p:blipFill>
        <p:spPr>
          <a:xfrm>
            <a:off x="793790" y="2588181"/>
            <a:ext cx="4215289" cy="91440"/>
          </a:xfrm>
          <a:prstGeom prst="rect">
            <a:avLst/>
          </a:prstGeom>
        </p:spPr>
      </p:pic>
      <p:pic>
        <p:nvPicPr>
          <p:cNvPr id="4" name="Image 1" descr="preencoded.png">    </p:cNvPr>
          <p:cNvPicPr>
            <a:picLocks noChangeAspect="1"/>
          </p:cNvPicPr>
          <p:nvPr/>
        </p:nvPicPr>
        <p:blipFill>
          <a:blip r:embed="rId2"/>
          <a:stretch>
            <a:fillRect/>
          </a:stretch>
        </p:blipFill>
        <p:spPr>
          <a:xfrm>
            <a:off x="2603778" y="2313384"/>
            <a:ext cx="595313" cy="595313"/>
          </a:xfrm>
          <a:prstGeom prst="rect">
            <a:avLst/>
          </a:prstGeom>
        </p:spPr>
      </p:pic>
      <p:sp>
        <p:nvSpPr>
          <p:cNvPr id="5" name="Text 1"/>
          <p:cNvSpPr/>
          <p:nvPr/>
        </p:nvSpPr>
        <p:spPr>
          <a:xfrm>
            <a:off x="2782372" y="2462213"/>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Roboto Slab" pitchFamily="34" charset="0"/>
                <a:ea typeface="Roboto Slab" pitchFamily="34" charset="-122"/>
                <a:cs typeface="Roboto Slab" pitchFamily="34" charset="-120"/>
              </a:rPr>
              <a:t>1</a:t>
            </a:r>
            <a:endParaRPr lang="en-US" sz="1850" dirty="0"/>
          </a:p>
        </p:txBody>
      </p:sp>
      <p:sp>
        <p:nvSpPr>
          <p:cNvPr id="6" name="Text 2"/>
          <p:cNvSpPr/>
          <p:nvPr/>
        </p:nvSpPr>
        <p:spPr>
          <a:xfrm>
            <a:off x="1015008" y="310717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User Retention</a:t>
            </a:r>
            <a:endParaRPr lang="en-US" sz="1950" dirty="0"/>
          </a:p>
        </p:txBody>
      </p:sp>
      <p:sp>
        <p:nvSpPr>
          <p:cNvPr id="7" name="Text 3"/>
          <p:cNvSpPr/>
          <p:nvPr/>
        </p:nvSpPr>
        <p:spPr>
          <a:xfrm>
            <a:off x="1015008" y="3536394"/>
            <a:ext cx="3772853" cy="2857857"/>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More accurate recommendations significantly reduce user abandonment rates by providing a highly personalized and satisfying experience. Research indicates that platforms with effective recommendation systems see up to a 35% improvement in user session length, leading to increased loyalty and reduced churn over time.</a:t>
            </a:r>
            <a:endParaRPr lang="en-US" sz="1550" dirty="0"/>
          </a:p>
        </p:txBody>
      </p:sp>
      <p:pic>
        <p:nvPicPr>
          <p:cNvPr id="8" name="Image 2" descr="preencoded.png">    </p:cNvPr>
          <p:cNvPicPr>
            <a:picLocks noChangeAspect="1"/>
          </p:cNvPicPr>
          <p:nvPr/>
        </p:nvPicPr>
        <p:blipFill>
          <a:blip r:embed="rId3"/>
          <a:stretch>
            <a:fillRect/>
          </a:stretch>
        </p:blipFill>
        <p:spPr>
          <a:xfrm>
            <a:off x="5207437" y="2588181"/>
            <a:ext cx="4215408" cy="91440"/>
          </a:xfrm>
          <a:prstGeom prst="rect">
            <a:avLst/>
          </a:prstGeom>
        </p:spPr>
      </p:pic>
      <p:pic>
        <p:nvPicPr>
          <p:cNvPr id="9" name="Image 3" descr="preencoded.png">    </p:cNvPr>
          <p:cNvPicPr>
            <a:picLocks noChangeAspect="1"/>
          </p:cNvPicPr>
          <p:nvPr/>
        </p:nvPicPr>
        <p:blipFill>
          <a:blip r:embed="rId4"/>
          <a:stretch>
            <a:fillRect/>
          </a:stretch>
        </p:blipFill>
        <p:spPr>
          <a:xfrm>
            <a:off x="7017425" y="2313384"/>
            <a:ext cx="595313" cy="595313"/>
          </a:xfrm>
          <a:prstGeom prst="rect">
            <a:avLst/>
          </a:prstGeom>
        </p:spPr>
      </p:pic>
      <p:sp>
        <p:nvSpPr>
          <p:cNvPr id="10" name="Text 4"/>
          <p:cNvSpPr/>
          <p:nvPr/>
        </p:nvSpPr>
        <p:spPr>
          <a:xfrm>
            <a:off x="7196018" y="2462213"/>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Roboto Slab" pitchFamily="34" charset="0"/>
                <a:ea typeface="Roboto Slab" pitchFamily="34" charset="-122"/>
                <a:cs typeface="Roboto Slab" pitchFamily="34" charset="-120"/>
              </a:rPr>
              <a:t>2</a:t>
            </a:r>
            <a:endParaRPr lang="en-US" sz="1850" dirty="0"/>
          </a:p>
        </p:txBody>
      </p:sp>
      <p:sp>
        <p:nvSpPr>
          <p:cNvPr id="11" name="Text 5"/>
          <p:cNvSpPr/>
          <p:nvPr/>
        </p:nvSpPr>
        <p:spPr>
          <a:xfrm>
            <a:off x="5428655" y="310717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Engagement Boost</a:t>
            </a:r>
            <a:endParaRPr lang="en-US" sz="1950" dirty="0"/>
          </a:p>
        </p:txBody>
      </p:sp>
      <p:sp>
        <p:nvSpPr>
          <p:cNvPr id="12" name="Text 6"/>
          <p:cNvSpPr/>
          <p:nvPr/>
        </p:nvSpPr>
        <p:spPr>
          <a:xfrm>
            <a:off x="5428655" y="3536394"/>
            <a:ext cx="3772972" cy="254031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When users consistently discover content they genuinely enjoy, their overall engagement with the platform skyrockets. This translates to increased time spent on the platform, more frequent visits, and a greater willingness to explore diverse titles, fostering a vibrant and active user base.</a:t>
            </a:r>
            <a:endParaRPr lang="en-US" sz="1550" dirty="0"/>
          </a:p>
        </p:txBody>
      </p:sp>
      <p:pic>
        <p:nvPicPr>
          <p:cNvPr id="13" name="Image 4" descr="preencoded.png">    </p:cNvPr>
          <p:cNvPicPr>
            <a:picLocks noChangeAspect="1"/>
          </p:cNvPicPr>
          <p:nvPr/>
        </p:nvPicPr>
        <p:blipFill>
          <a:blip r:embed="rId5"/>
          <a:stretch>
            <a:fillRect/>
          </a:stretch>
        </p:blipFill>
        <p:spPr>
          <a:xfrm>
            <a:off x="9621203" y="2588181"/>
            <a:ext cx="4215289" cy="91440"/>
          </a:xfrm>
          <a:prstGeom prst="rect">
            <a:avLst/>
          </a:prstGeom>
        </p:spPr>
      </p:pic>
      <p:pic>
        <p:nvPicPr>
          <p:cNvPr id="14" name="Image 5" descr="preencoded.png">    </p:cNvPr>
          <p:cNvPicPr>
            <a:picLocks noChangeAspect="1"/>
          </p:cNvPicPr>
          <p:nvPr/>
        </p:nvPicPr>
        <p:blipFill>
          <a:blip r:embed="rId6"/>
          <a:stretch>
            <a:fillRect/>
          </a:stretch>
        </p:blipFill>
        <p:spPr>
          <a:xfrm>
            <a:off x="11431191" y="2313384"/>
            <a:ext cx="595313" cy="595313"/>
          </a:xfrm>
          <a:prstGeom prst="rect">
            <a:avLst/>
          </a:prstGeom>
        </p:spPr>
      </p:pic>
      <p:sp>
        <p:nvSpPr>
          <p:cNvPr id="15" name="Text 7"/>
          <p:cNvSpPr/>
          <p:nvPr/>
        </p:nvSpPr>
        <p:spPr>
          <a:xfrm>
            <a:off x="11609784" y="2462213"/>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Roboto Slab" pitchFamily="34" charset="0"/>
                <a:ea typeface="Roboto Slab" pitchFamily="34" charset="-122"/>
                <a:cs typeface="Roboto Slab" pitchFamily="34" charset="-120"/>
              </a:rPr>
              <a:t>3</a:t>
            </a:r>
            <a:endParaRPr lang="en-US" sz="1850" dirty="0"/>
          </a:p>
        </p:txBody>
      </p:sp>
      <p:sp>
        <p:nvSpPr>
          <p:cNvPr id="16" name="Text 8"/>
          <p:cNvSpPr/>
          <p:nvPr/>
        </p:nvSpPr>
        <p:spPr>
          <a:xfrm>
            <a:off x="9842421" y="310717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Competitive Edge</a:t>
            </a:r>
            <a:endParaRPr lang="en-US" sz="1950" dirty="0"/>
          </a:p>
        </p:txBody>
      </p:sp>
      <p:sp>
        <p:nvSpPr>
          <p:cNvPr id="17" name="Text 9"/>
          <p:cNvSpPr/>
          <p:nvPr/>
        </p:nvSpPr>
        <p:spPr>
          <a:xfrm>
            <a:off x="9842421" y="3536394"/>
            <a:ext cx="3772853" cy="3175397"/>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Achieving an 80% recommendation precision rate positions our platform significantly ahead of competitors, who typically average 50-60% precision. This superior accuracy not only enhances user satisfaction but also serves as a compelling differentiator in the crowded streaming market, attracting new subscribers and solidifying our market leadership.</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26369"/>
            <a:ext cx="6788944"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MovieLens Dataset Overview</a:t>
            </a:r>
            <a:endParaRPr lang="en-US" sz="3900" dirty="0"/>
          </a:p>
        </p:txBody>
      </p:sp>
      <p:sp>
        <p:nvSpPr>
          <p:cNvPr id="3" name="Text 1"/>
          <p:cNvSpPr/>
          <p:nvPr/>
        </p:nvSpPr>
        <p:spPr>
          <a:xfrm>
            <a:off x="793790" y="2522696"/>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Our analysis leverages the rich MovieLens dataset from </a:t>
            </a:r>
            <a:pPr algn="l" indent="0" marL="0">
              <a:lnSpc>
                <a:spcPts val="2500"/>
              </a:lnSpc>
              <a:buNone/>
            </a:pPr>
            <a:r>
              <a:rPr lang="en-US" sz="1550" u="sng" dirty="0">
                <a:solidFill>
                  <a:srgbClr val="66A8EE"/>
                </a:solidFill>
                <a:latin typeface="Roboto" pitchFamily="34" charset="0"/>
                <a:ea typeface="Roboto" pitchFamily="34" charset="-122"/>
                <a:cs typeface="Roboto" pitchFamily="34" charset="-120"/>
                <a:hlinkClick r:id="rId1" invalidUrl="" action="" tgtFrame="" tooltip="" history="1" highlightClick="0" endSnd="0">
                  <a:extLst>
                    <a:ext uri="{A12FA001-AC4F-418D-AE19-62706E023703}">
                      <ahyp:hlinkClr xmlns:ahyp="http://schemas.microsoft.com/office/drawing/2018/hyperlinkcolor" val="tx"/>
                    </a:ext>
                  </a:extLst>
                </a:hlinkClick>
              </a:rPr>
              <a:t>GroupLens</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containing:</a:t>
            </a:r>
            <a:endParaRPr lang="en-US" sz="1550" dirty="0"/>
          </a:p>
        </p:txBody>
      </p:sp>
      <p:sp>
        <p:nvSpPr>
          <p:cNvPr id="4" name="Text 2"/>
          <p:cNvSpPr/>
          <p:nvPr/>
        </p:nvSpPr>
        <p:spPr>
          <a:xfrm>
            <a:off x="793790" y="3336369"/>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610 unique users</a:t>
            </a:r>
            <a:endParaRPr lang="en-US" sz="1550" dirty="0"/>
          </a:p>
        </p:txBody>
      </p:sp>
      <p:sp>
        <p:nvSpPr>
          <p:cNvPr id="5" name="Text 3"/>
          <p:cNvSpPr/>
          <p:nvPr/>
        </p:nvSpPr>
        <p:spPr>
          <a:xfrm>
            <a:off x="793790" y="372332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9,724 distinct movies</a:t>
            </a:r>
            <a:endParaRPr lang="en-US" sz="1550" dirty="0"/>
          </a:p>
        </p:txBody>
      </p:sp>
      <p:sp>
        <p:nvSpPr>
          <p:cNvPr id="6" name="Text 4"/>
          <p:cNvSpPr/>
          <p:nvPr/>
        </p:nvSpPr>
        <p:spPr>
          <a:xfrm>
            <a:off x="793790" y="4110276"/>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100,836 total ratings</a:t>
            </a:r>
            <a:endParaRPr lang="en-US" sz="1550" dirty="0"/>
          </a:p>
        </p:txBody>
      </p:sp>
      <p:sp>
        <p:nvSpPr>
          <p:cNvPr id="7" name="Text 5"/>
          <p:cNvSpPr/>
          <p:nvPr/>
        </p:nvSpPr>
        <p:spPr>
          <a:xfrm>
            <a:off x="793790" y="4497229"/>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99.9% complete dataset providing robust foundations</a:t>
            </a:r>
            <a:endParaRPr lang="en-US" sz="1550" dirty="0"/>
          </a:p>
        </p:txBody>
      </p:sp>
      <p:pic>
        <p:nvPicPr>
          <p:cNvPr id="8" name="Image 0" descr="preencoded.png">    </p:cNvPr>
          <p:cNvPicPr>
            <a:picLocks noChangeAspect="1"/>
          </p:cNvPicPr>
          <p:nvPr/>
        </p:nvPicPr>
        <p:blipFill>
          <a:blip r:embed="rId2"/>
          <a:stretch>
            <a:fillRect/>
          </a:stretch>
        </p:blipFill>
        <p:spPr>
          <a:xfrm>
            <a:off x="7564874" y="2567345"/>
            <a:ext cx="6279356" cy="3516392"/>
          </a:xfrm>
          <a:prstGeom prst="rect">
            <a:avLst/>
          </a:prstGeom>
        </p:spPr>
      </p:pic>
      <p:sp>
        <p:nvSpPr>
          <p:cNvPr id="9" name="Text 6"/>
          <p:cNvSpPr/>
          <p:nvPr/>
        </p:nvSpPr>
        <p:spPr>
          <a:xfrm>
            <a:off x="7564874" y="6306979"/>
            <a:ext cx="6279356"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Distribution of Movie Ratings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49486" y="446484"/>
            <a:ext cx="4059674" cy="507444"/>
          </a:xfrm>
          <a:prstGeom prst="rect">
            <a:avLst/>
          </a:prstGeom>
          <a:noFill/>
          <a:ln/>
        </p:spPr>
        <p:txBody>
          <a:bodyPr wrap="none" lIns="0" tIns="0" rIns="0" bIns="0" rtlCol="0" anchor="t"/>
          <a:lstStyle/>
          <a:p>
            <a:pPr algn="l" indent="0" marL="0">
              <a:lnSpc>
                <a:spcPts val="3950"/>
              </a:lnSpc>
              <a:buNone/>
            </a:pPr>
            <a:r>
              <a:rPr lang="en-US" sz="3150" dirty="0">
                <a:solidFill>
                  <a:srgbClr val="76B9FF"/>
                </a:solidFill>
                <a:latin typeface="Roboto Slab" pitchFamily="34" charset="0"/>
                <a:ea typeface="Roboto Slab" pitchFamily="34" charset="-122"/>
                <a:cs typeface="Roboto Slab" pitchFamily="34" charset="-120"/>
              </a:rPr>
              <a:t>Data Insights</a:t>
            </a:r>
            <a:endParaRPr lang="en-US" sz="3150" dirty="0"/>
          </a:p>
        </p:txBody>
      </p:sp>
      <p:sp>
        <p:nvSpPr>
          <p:cNvPr id="3" name="Text 1"/>
          <p:cNvSpPr/>
          <p:nvPr/>
        </p:nvSpPr>
        <p:spPr>
          <a:xfrm>
            <a:off x="649486" y="1343501"/>
            <a:ext cx="6467713" cy="519589"/>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Our in-depth analysis of the MovieLens dataset provided crucial insights, revealing key patterns that guide our recommendation system development:</a:t>
            </a:r>
            <a:endParaRPr lang="en-US" sz="1250" dirty="0"/>
          </a:p>
        </p:txBody>
      </p:sp>
      <p:sp>
        <p:nvSpPr>
          <p:cNvPr id="4" name="Text 2"/>
          <p:cNvSpPr/>
          <p:nvPr/>
        </p:nvSpPr>
        <p:spPr>
          <a:xfrm>
            <a:off x="649486" y="2009180"/>
            <a:ext cx="6467713" cy="1039178"/>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D6E5EF"/>
                </a:solidFill>
                <a:latin typeface="Roboto" pitchFamily="34" charset="0"/>
                <a:ea typeface="Roboto" pitchFamily="34" charset="-122"/>
                <a:cs typeface="Roboto" pitchFamily="34" charset="-120"/>
              </a:rPr>
              <a:t>Overall User Sentiment:</a:t>
            </a:r>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 The average rating across all movies is approximately 3.5 out of 5 stars. This indicates that users generally have a slightly positive sentiment towards the movies they rate. For our system, this means most users are relatively satisfied, and our models need to excel at identifying the *truly* exceptional matches.</a:t>
            </a:r>
            <a:endParaRPr lang="en-US" sz="1250" dirty="0"/>
          </a:p>
        </p:txBody>
      </p:sp>
      <p:sp>
        <p:nvSpPr>
          <p:cNvPr id="5" name="Text 3"/>
          <p:cNvSpPr/>
          <p:nvPr/>
        </p:nvSpPr>
        <p:spPr>
          <a:xfrm>
            <a:off x="649486" y="3105150"/>
            <a:ext cx="6467713" cy="1039178"/>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D6E5EF"/>
                </a:solidFill>
                <a:latin typeface="Roboto" pitchFamily="34" charset="0"/>
                <a:ea typeface="Roboto" pitchFamily="34" charset="-122"/>
                <a:cs typeface="Roboto" pitchFamily="34" charset="-120"/>
              </a:rPr>
              <a:t>Rating Behavior:</a:t>
            </a:r>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 Users typically provide ratings using whole numbers (1, 2, 3, 4, or 5 stars) rather than using half-star increments. This simplifies the data for our algorithms, allowing them to focus on broader preferences and making the predictions more straightforward.</a:t>
            </a:r>
            <a:endParaRPr lang="en-US" sz="1250" dirty="0"/>
          </a:p>
        </p:txBody>
      </p:sp>
      <p:sp>
        <p:nvSpPr>
          <p:cNvPr id="6" name="Text 4"/>
          <p:cNvSpPr/>
          <p:nvPr/>
        </p:nvSpPr>
        <p:spPr>
          <a:xfrm>
            <a:off x="649486" y="4201120"/>
            <a:ext cx="6467713" cy="1039178"/>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D6E5EF"/>
                </a:solidFill>
                <a:latin typeface="Roboto" pitchFamily="34" charset="0"/>
                <a:ea typeface="Roboto" pitchFamily="34" charset="-122"/>
                <a:cs typeface="Roboto" pitchFamily="34" charset="-120"/>
              </a:rPr>
              <a:t>Popular Genres:</a:t>
            </a:r>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 "Drama," "Comedy," and "Action" consistently emerge as the most frequently rated genres. This highlights the core interests of our user base and informs which types of movies are most likely to be engaged with. Our system prioritizes these preferences while also ensuring variety.</a:t>
            </a:r>
            <a:endParaRPr lang="en-US" sz="1250" dirty="0"/>
          </a:p>
        </p:txBody>
      </p:sp>
      <p:sp>
        <p:nvSpPr>
          <p:cNvPr id="7" name="Text 5"/>
          <p:cNvSpPr/>
          <p:nvPr/>
        </p:nvSpPr>
        <p:spPr>
          <a:xfrm>
            <a:off x="649486" y="5297091"/>
            <a:ext cx="6467713" cy="1039178"/>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D6E5EF"/>
                </a:solidFill>
                <a:latin typeface="Roboto" pitchFamily="34" charset="0"/>
                <a:ea typeface="Roboto" pitchFamily="34" charset="-122"/>
                <a:cs typeface="Roboto" pitchFamily="34" charset="-120"/>
              </a:rPr>
              <a:t>Predictive Power:</a:t>
            </a:r>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 The data clearly exhibits predictable patterns in user preferences. This is excellent news for our algorithms, as these patterns allow the system to "learn" what types of movies individuals and groups of users enjoy, enabling highly personalized and accurate recommendations.</a:t>
            </a:r>
            <a:endParaRPr lang="en-US" sz="1250" dirty="0"/>
          </a:p>
        </p:txBody>
      </p:sp>
      <p:pic>
        <p:nvPicPr>
          <p:cNvPr id="8" name="Image 0" descr="preencoded.png">    </p:cNvPr>
          <p:cNvPicPr>
            <a:picLocks noChangeAspect="1"/>
          </p:cNvPicPr>
          <p:nvPr/>
        </p:nvPicPr>
        <p:blipFill>
          <a:blip r:embed="rId1"/>
          <a:stretch>
            <a:fillRect/>
          </a:stretch>
        </p:blipFill>
        <p:spPr>
          <a:xfrm>
            <a:off x="7520821" y="1380053"/>
            <a:ext cx="5134451" cy="5814893"/>
          </a:xfrm>
          <a:prstGeom prst="rect">
            <a:avLst/>
          </a:prstGeom>
        </p:spPr>
      </p:pic>
      <p:sp>
        <p:nvSpPr>
          <p:cNvPr id="9" name="Text 6"/>
          <p:cNvSpPr/>
          <p:nvPr/>
        </p:nvSpPr>
        <p:spPr>
          <a:xfrm>
            <a:off x="7520821" y="7377589"/>
            <a:ext cx="6467713" cy="259794"/>
          </a:xfrm>
          <a:prstGeom prst="rect">
            <a:avLst/>
          </a:prstGeom>
          <a:noFill/>
          <a:ln/>
        </p:spPr>
        <p:txBody>
          <a:bodyPr wrap="none" lIns="0" tIns="0" rIns="0" bIns="0" rtlCol="0" anchor="t"/>
          <a:lstStyle/>
          <a:p>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Popularity of Movie Genres</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942624"/>
          </a:xfrm>
          <a:prstGeom prst="rect">
            <a:avLst/>
          </a:prstGeom>
        </p:spPr>
      </p:pic>
      <p:sp>
        <p:nvSpPr>
          <p:cNvPr id="3" name="Text 0"/>
          <p:cNvSpPr/>
          <p:nvPr/>
        </p:nvSpPr>
        <p:spPr>
          <a:xfrm>
            <a:off x="621625" y="2370653"/>
            <a:ext cx="5331976" cy="485537"/>
          </a:xfrm>
          <a:prstGeom prst="rect">
            <a:avLst/>
          </a:prstGeom>
          <a:noFill/>
          <a:ln/>
        </p:spPr>
        <p:txBody>
          <a:bodyPr wrap="none" lIns="0" tIns="0" rIns="0" bIns="0" rtlCol="0" anchor="t"/>
          <a:lstStyle/>
          <a:p>
            <a:pPr algn="l" indent="0" marL="0">
              <a:lnSpc>
                <a:spcPts val="3800"/>
              </a:lnSpc>
              <a:buNone/>
            </a:pPr>
            <a:r>
              <a:rPr lang="en-US" sz="3050" dirty="0">
                <a:solidFill>
                  <a:srgbClr val="76B9FF"/>
                </a:solidFill>
                <a:latin typeface="Roboto Slab" pitchFamily="34" charset="0"/>
                <a:ea typeface="Roboto Slab" pitchFamily="34" charset="-122"/>
                <a:cs typeface="Roboto Slab" pitchFamily="34" charset="-120"/>
              </a:rPr>
              <a:t>Solution Approach: Overview</a:t>
            </a:r>
            <a:endParaRPr lang="en-US" sz="3050" dirty="0"/>
          </a:p>
        </p:txBody>
      </p:sp>
      <p:pic>
        <p:nvPicPr>
          <p:cNvPr id="4" name="Image 1" descr="preencoded.png">    </p:cNvPr>
          <p:cNvPicPr>
            <a:picLocks noChangeAspect="1"/>
          </p:cNvPicPr>
          <p:nvPr/>
        </p:nvPicPr>
        <p:blipFill>
          <a:blip r:embed="rId2"/>
          <a:stretch>
            <a:fillRect/>
          </a:stretch>
        </p:blipFill>
        <p:spPr>
          <a:xfrm>
            <a:off x="621625" y="3089315"/>
            <a:ext cx="388501" cy="388501"/>
          </a:xfrm>
          <a:prstGeom prst="rect">
            <a:avLst/>
          </a:prstGeom>
        </p:spPr>
      </p:pic>
      <p:sp>
        <p:nvSpPr>
          <p:cNvPr id="5" name="Text 1"/>
          <p:cNvSpPr/>
          <p:nvPr/>
        </p:nvSpPr>
        <p:spPr>
          <a:xfrm>
            <a:off x="621625" y="3672007"/>
            <a:ext cx="2175629" cy="242888"/>
          </a:xfrm>
          <a:prstGeom prst="rect">
            <a:avLst/>
          </a:prstGeom>
          <a:noFill/>
          <a:ln/>
        </p:spPr>
        <p:txBody>
          <a:bodyPr wrap="none" lIns="0" tIns="0" rIns="0" bIns="0" rtlCol="0" anchor="t"/>
          <a:lstStyle/>
          <a:p>
            <a:pPr algn="l" indent="0" marL="0">
              <a:lnSpc>
                <a:spcPts val="1900"/>
              </a:lnSpc>
              <a:buNone/>
            </a:pPr>
            <a:r>
              <a:rPr lang="en-US" sz="1500" dirty="0">
                <a:solidFill>
                  <a:srgbClr val="D6E5EF"/>
                </a:solidFill>
                <a:latin typeface="Roboto Slab" pitchFamily="34" charset="0"/>
                <a:ea typeface="Roboto Slab" pitchFamily="34" charset="-122"/>
                <a:cs typeface="Roboto Slab" pitchFamily="34" charset="-120"/>
              </a:rPr>
              <a:t>Content-Based Filtering</a:t>
            </a:r>
            <a:endParaRPr lang="en-US" sz="1500" dirty="0"/>
          </a:p>
        </p:txBody>
      </p:sp>
      <p:sp>
        <p:nvSpPr>
          <p:cNvPr id="6" name="Text 2"/>
          <p:cNvSpPr/>
          <p:nvPr/>
        </p:nvSpPr>
        <p:spPr>
          <a:xfrm>
            <a:off x="621625" y="4008120"/>
            <a:ext cx="6596420" cy="994410"/>
          </a:xfrm>
          <a:prstGeom prst="rect">
            <a:avLst/>
          </a:prstGeom>
          <a:noFill/>
          <a:ln/>
        </p:spPr>
        <p:txBody>
          <a:bodyPr wrap="square" lIns="0" tIns="0" rIns="0" bIns="0" rtlCol="0" anchor="t"/>
          <a:lstStyle/>
          <a:p>
            <a:pPr algn="l" indent="0" marL="0">
              <a:lnSpc>
                <a:spcPts val="1950"/>
              </a:lnSpc>
              <a:buNone/>
            </a:pPr>
            <a:r>
              <a:rPr lang="en-US" sz="1200" dirty="0">
                <a:solidFill>
                  <a:srgbClr val="D6E5EF"/>
                </a:solidFill>
                <a:latin typeface="Roboto" pitchFamily="34" charset="0"/>
                <a:ea typeface="Roboto" pitchFamily="34" charset="-122"/>
                <a:cs typeface="Roboto" pitchFamily="34" charset="-120"/>
              </a:rPr>
              <a:t>Recommends movies based on similar genres, tags, and metadata that match user preferences. Think of it like this: if you liked "Action" and "Sci-Fi" movies in the past, this method will suggest new movies that also fall into those categories. It focuses on the characteristics of the movies themselves.</a:t>
            </a:r>
            <a:endParaRPr lang="en-US" sz="1200" dirty="0"/>
          </a:p>
        </p:txBody>
      </p:sp>
      <p:pic>
        <p:nvPicPr>
          <p:cNvPr id="7" name="Image 2" descr="preencoded.png">    </p:cNvPr>
          <p:cNvPicPr>
            <a:picLocks noChangeAspect="1"/>
          </p:cNvPicPr>
          <p:nvPr/>
        </p:nvPicPr>
        <p:blipFill>
          <a:blip r:embed="rId3"/>
          <a:stretch>
            <a:fillRect/>
          </a:stretch>
        </p:blipFill>
        <p:spPr>
          <a:xfrm>
            <a:off x="7412236" y="3089315"/>
            <a:ext cx="388501" cy="388501"/>
          </a:xfrm>
          <a:prstGeom prst="rect">
            <a:avLst/>
          </a:prstGeom>
        </p:spPr>
      </p:pic>
      <p:sp>
        <p:nvSpPr>
          <p:cNvPr id="8" name="Text 3"/>
          <p:cNvSpPr/>
          <p:nvPr/>
        </p:nvSpPr>
        <p:spPr>
          <a:xfrm>
            <a:off x="7412236" y="3672007"/>
            <a:ext cx="2046684" cy="242888"/>
          </a:xfrm>
          <a:prstGeom prst="rect">
            <a:avLst/>
          </a:prstGeom>
          <a:noFill/>
          <a:ln/>
        </p:spPr>
        <p:txBody>
          <a:bodyPr wrap="none" lIns="0" tIns="0" rIns="0" bIns="0" rtlCol="0" anchor="t"/>
          <a:lstStyle/>
          <a:p>
            <a:pPr algn="l" indent="0" marL="0">
              <a:lnSpc>
                <a:spcPts val="1900"/>
              </a:lnSpc>
              <a:buNone/>
            </a:pPr>
            <a:r>
              <a:rPr lang="en-US" sz="1500" dirty="0">
                <a:solidFill>
                  <a:srgbClr val="D6E5EF"/>
                </a:solidFill>
                <a:latin typeface="Roboto Slab" pitchFamily="34" charset="0"/>
                <a:ea typeface="Roboto Slab" pitchFamily="34" charset="-122"/>
                <a:cs typeface="Roboto Slab" pitchFamily="34" charset="-120"/>
              </a:rPr>
              <a:t>Collaborative Filtering</a:t>
            </a:r>
            <a:endParaRPr lang="en-US" sz="1500" dirty="0"/>
          </a:p>
        </p:txBody>
      </p:sp>
      <p:sp>
        <p:nvSpPr>
          <p:cNvPr id="9" name="Text 4"/>
          <p:cNvSpPr/>
          <p:nvPr/>
        </p:nvSpPr>
        <p:spPr>
          <a:xfrm>
            <a:off x="7412236" y="4008120"/>
            <a:ext cx="6596539" cy="1243013"/>
          </a:xfrm>
          <a:prstGeom prst="rect">
            <a:avLst/>
          </a:prstGeom>
          <a:noFill/>
          <a:ln/>
        </p:spPr>
        <p:txBody>
          <a:bodyPr wrap="square" lIns="0" tIns="0" rIns="0" bIns="0" rtlCol="0" anchor="t"/>
          <a:lstStyle/>
          <a:p>
            <a:pPr algn="l" indent="0" marL="0">
              <a:lnSpc>
                <a:spcPts val="1950"/>
              </a:lnSpc>
              <a:buNone/>
            </a:pPr>
            <a:r>
              <a:rPr lang="en-US" sz="1200" dirty="0">
                <a:solidFill>
                  <a:srgbClr val="D6E5EF"/>
                </a:solidFill>
                <a:latin typeface="Roboto" pitchFamily="34" charset="0"/>
                <a:ea typeface="Roboto" pitchFamily="34" charset="-122"/>
                <a:cs typeface="Roboto" pitchFamily="34" charset="-120"/>
              </a:rPr>
              <a:t>Finds patterns in user rating behavior or movie similarity. This method works by looking at what other users with similar tastes have liked (user-user), or by identifying movies that are frequently rated similarly by many users (item-item). For example, if you and another user both liked the same five movies, this system might recommend a sixth movie that the other user liked, even if it's a genre you haven't explicitly watched yet.</a:t>
            </a:r>
            <a:endParaRPr lang="en-US" sz="1200" dirty="0"/>
          </a:p>
        </p:txBody>
      </p:sp>
      <p:pic>
        <p:nvPicPr>
          <p:cNvPr id="10" name="Image 3" descr="preencoded.png">    </p:cNvPr>
          <p:cNvPicPr>
            <a:picLocks noChangeAspect="1"/>
          </p:cNvPicPr>
          <p:nvPr/>
        </p:nvPicPr>
        <p:blipFill>
          <a:blip r:embed="rId4"/>
          <a:stretch>
            <a:fillRect/>
          </a:stretch>
        </p:blipFill>
        <p:spPr>
          <a:xfrm>
            <a:off x="621625" y="5639633"/>
            <a:ext cx="388501" cy="388501"/>
          </a:xfrm>
          <a:prstGeom prst="rect">
            <a:avLst/>
          </a:prstGeom>
        </p:spPr>
      </p:pic>
      <p:sp>
        <p:nvSpPr>
          <p:cNvPr id="11" name="Text 5"/>
          <p:cNvSpPr/>
          <p:nvPr/>
        </p:nvSpPr>
        <p:spPr>
          <a:xfrm>
            <a:off x="621625" y="6222325"/>
            <a:ext cx="2439829" cy="242888"/>
          </a:xfrm>
          <a:prstGeom prst="rect">
            <a:avLst/>
          </a:prstGeom>
          <a:noFill/>
          <a:ln/>
        </p:spPr>
        <p:txBody>
          <a:bodyPr wrap="none" lIns="0" tIns="0" rIns="0" bIns="0" rtlCol="0" anchor="t"/>
          <a:lstStyle/>
          <a:p>
            <a:pPr algn="l" indent="0" marL="0">
              <a:lnSpc>
                <a:spcPts val="1900"/>
              </a:lnSpc>
              <a:buNone/>
            </a:pPr>
            <a:r>
              <a:rPr lang="en-US" sz="1500" dirty="0">
                <a:solidFill>
                  <a:srgbClr val="D6E5EF"/>
                </a:solidFill>
                <a:latin typeface="Roboto Slab" pitchFamily="34" charset="0"/>
                <a:ea typeface="Roboto Slab" pitchFamily="34" charset="-122"/>
                <a:cs typeface="Roboto Slab" pitchFamily="34" charset="-120"/>
              </a:rPr>
              <a:t>Matrix Factorization (SVD)</a:t>
            </a:r>
            <a:endParaRPr lang="en-US" sz="1500" dirty="0"/>
          </a:p>
        </p:txBody>
      </p:sp>
      <p:sp>
        <p:nvSpPr>
          <p:cNvPr id="12" name="Text 6"/>
          <p:cNvSpPr/>
          <p:nvPr/>
        </p:nvSpPr>
        <p:spPr>
          <a:xfrm>
            <a:off x="621625" y="6558439"/>
            <a:ext cx="6596420" cy="1243013"/>
          </a:xfrm>
          <a:prstGeom prst="rect">
            <a:avLst/>
          </a:prstGeom>
          <a:noFill/>
          <a:ln/>
        </p:spPr>
        <p:txBody>
          <a:bodyPr wrap="square" lIns="0" tIns="0" rIns="0" bIns="0" rtlCol="0" anchor="t"/>
          <a:lstStyle/>
          <a:p>
            <a:pPr algn="l" indent="0" marL="0">
              <a:lnSpc>
                <a:spcPts val="1950"/>
              </a:lnSpc>
              <a:buNone/>
            </a:pPr>
            <a:r>
              <a:rPr lang="en-US" sz="1200" dirty="0">
                <a:solidFill>
                  <a:srgbClr val="D6E5EF"/>
                </a:solidFill>
                <a:latin typeface="Roboto" pitchFamily="34" charset="0"/>
                <a:ea typeface="Roboto" pitchFamily="34" charset="-122"/>
                <a:cs typeface="Roboto" pitchFamily="34" charset="-120"/>
              </a:rPr>
              <a:t>Discovers hidden factors that explain why users rate movies the way they do. This advanced technique breaks down the complex rating data into simpler components, revealing underlying preferences (e.g., a user's 'love for quirky comedies' or a movie's 'strong character development'). It helps to predict how a user would rate a movie they haven't seen yet by understanding these hidden patterns, often leading to very accurate predictions.</a:t>
            </a:r>
            <a:endParaRPr lang="en-US" sz="1200" dirty="0"/>
          </a:p>
        </p:txBody>
      </p:sp>
      <p:pic>
        <p:nvPicPr>
          <p:cNvPr id="13" name="Image 4" descr="preencoded.png">    </p:cNvPr>
          <p:cNvPicPr>
            <a:picLocks noChangeAspect="1"/>
          </p:cNvPicPr>
          <p:nvPr/>
        </p:nvPicPr>
        <p:blipFill>
          <a:blip r:embed="rId5"/>
          <a:stretch>
            <a:fillRect/>
          </a:stretch>
        </p:blipFill>
        <p:spPr>
          <a:xfrm>
            <a:off x="7412236" y="5639633"/>
            <a:ext cx="388501" cy="388501"/>
          </a:xfrm>
          <a:prstGeom prst="rect">
            <a:avLst/>
          </a:prstGeom>
        </p:spPr>
      </p:pic>
      <p:sp>
        <p:nvSpPr>
          <p:cNvPr id="14" name="Text 7"/>
          <p:cNvSpPr/>
          <p:nvPr/>
        </p:nvSpPr>
        <p:spPr>
          <a:xfrm>
            <a:off x="7412236" y="6222325"/>
            <a:ext cx="2433280" cy="242888"/>
          </a:xfrm>
          <a:prstGeom prst="rect">
            <a:avLst/>
          </a:prstGeom>
          <a:noFill/>
          <a:ln/>
        </p:spPr>
        <p:txBody>
          <a:bodyPr wrap="none" lIns="0" tIns="0" rIns="0" bIns="0" rtlCol="0" anchor="t"/>
          <a:lstStyle/>
          <a:p>
            <a:pPr algn="l" indent="0" marL="0">
              <a:lnSpc>
                <a:spcPts val="1900"/>
              </a:lnSpc>
              <a:buNone/>
            </a:pPr>
            <a:r>
              <a:rPr lang="en-US" sz="1500" dirty="0">
                <a:solidFill>
                  <a:srgbClr val="D6E5EF"/>
                </a:solidFill>
                <a:latin typeface="Roboto Slab" pitchFamily="34" charset="0"/>
                <a:ea typeface="Roboto Slab" pitchFamily="34" charset="-122"/>
                <a:cs typeface="Roboto Slab" pitchFamily="34" charset="-120"/>
              </a:rPr>
              <a:t>Hybrid Ensemble Methods</a:t>
            </a:r>
            <a:endParaRPr lang="en-US" sz="1500" dirty="0"/>
          </a:p>
        </p:txBody>
      </p:sp>
      <p:sp>
        <p:nvSpPr>
          <p:cNvPr id="15" name="Text 8"/>
          <p:cNvSpPr/>
          <p:nvPr/>
        </p:nvSpPr>
        <p:spPr>
          <a:xfrm>
            <a:off x="7412236" y="6558439"/>
            <a:ext cx="6596539" cy="1243013"/>
          </a:xfrm>
          <a:prstGeom prst="rect">
            <a:avLst/>
          </a:prstGeom>
          <a:noFill/>
          <a:ln/>
        </p:spPr>
        <p:txBody>
          <a:bodyPr wrap="square" lIns="0" tIns="0" rIns="0" bIns="0" rtlCol="0" anchor="t"/>
          <a:lstStyle/>
          <a:p>
            <a:pPr algn="l" indent="0" marL="0">
              <a:lnSpc>
                <a:spcPts val="1950"/>
              </a:lnSpc>
              <a:buNone/>
            </a:pPr>
            <a:r>
              <a:rPr lang="en-US" sz="1200" dirty="0">
                <a:solidFill>
                  <a:srgbClr val="D6E5EF"/>
                </a:solidFill>
                <a:latin typeface="Roboto" pitchFamily="34" charset="0"/>
                <a:ea typeface="Roboto" pitchFamily="34" charset="-122"/>
                <a:cs typeface="Roboto" pitchFamily="34" charset="-120"/>
              </a:rPr>
              <a:t>Combines multiple approaches for optimal results. Instead of relying on just one method, our hybrid system blends the strengths of content-based filtering, collaborative filtering, and matrix factorization. We use sophisticated machine learning models like XGBoost, LightGBM, and CatBoost to intelligently combine these different recommendation scores, resulting in even more precise and diverse suggestions for users.</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2025-07-16T00:16:46Z</dcterms:created>
  <dcterms:modified xsi:type="dcterms:W3CDTF">2025-07-16T00:16:46Z</dcterms:modified>
</cp:coreProperties>
</file>